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59" r:id="rId2"/>
    <p:sldMasterId id="2147483673" r:id="rId3"/>
  </p:sldMasterIdLst>
  <p:notesMasterIdLst>
    <p:notesMasterId r:id="rId26"/>
  </p:notesMasterIdLst>
  <p:sldIdLst>
    <p:sldId id="256" r:id="rId4"/>
    <p:sldId id="739" r:id="rId5"/>
    <p:sldId id="275" r:id="rId6"/>
    <p:sldId id="272" r:id="rId7"/>
    <p:sldId id="273" r:id="rId8"/>
    <p:sldId id="274" r:id="rId9"/>
    <p:sldId id="756" r:id="rId10"/>
    <p:sldId id="723" r:id="rId11"/>
    <p:sldId id="286" r:id="rId12"/>
    <p:sldId id="290" r:id="rId13"/>
    <p:sldId id="292" r:id="rId14"/>
    <p:sldId id="287" r:id="rId15"/>
    <p:sldId id="743" r:id="rId16"/>
    <p:sldId id="744" r:id="rId17"/>
    <p:sldId id="754" r:id="rId18"/>
    <p:sldId id="740" r:id="rId19"/>
    <p:sldId id="257" r:id="rId20"/>
    <p:sldId id="259" r:id="rId21"/>
    <p:sldId id="263" r:id="rId22"/>
    <p:sldId id="759" r:id="rId23"/>
    <p:sldId id="305" r:id="rId24"/>
    <p:sldId id="25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C70D1"/>
    <a:srgbClr val="9C4DA4"/>
    <a:srgbClr val="378BF7"/>
    <a:srgbClr val="D96246"/>
    <a:srgbClr val="D761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51"/>
    <p:restoredTop sz="86412"/>
  </p:normalViewPr>
  <p:slideViewPr>
    <p:cSldViewPr snapToGrid="0">
      <p:cViewPr varScale="1">
        <p:scale>
          <a:sx n="97" d="100"/>
          <a:sy n="97" d="100"/>
        </p:scale>
        <p:origin x="800"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2.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5F32D0-B74E-43AE-90DF-2147FEE2B3F7}"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CBD104CF-1136-493E-BAFE-24159078E3CE}">
      <dgm:prSet custT="1"/>
      <dgm:spPr/>
      <dgm:t>
        <a:bodyPr/>
        <a:lstStyle/>
        <a:p>
          <a:pPr>
            <a:lnSpc>
              <a:spcPct val="100000"/>
            </a:lnSpc>
            <a:defRPr b="1"/>
          </a:pPr>
          <a:r>
            <a:rPr lang="en-US" sz="2000">
              <a:solidFill>
                <a:schemeClr val="bg1"/>
              </a:solidFill>
            </a:rPr>
            <a:t>Increased complexity of</a:t>
          </a:r>
        </a:p>
      </dgm:t>
    </dgm:pt>
    <dgm:pt modelId="{2008E249-5F46-4E18-8B58-079C77A2BD1B}" type="parTrans" cxnId="{4670588C-C70A-4816-AD1E-88AF334168E2}">
      <dgm:prSet/>
      <dgm:spPr/>
      <dgm:t>
        <a:bodyPr/>
        <a:lstStyle/>
        <a:p>
          <a:endParaRPr lang="en-US"/>
        </a:p>
      </dgm:t>
    </dgm:pt>
    <dgm:pt modelId="{4342A42A-3BC9-49F6-AD4E-97B2CCBCDB0D}" type="sibTrans" cxnId="{4670588C-C70A-4816-AD1E-88AF334168E2}">
      <dgm:prSet/>
      <dgm:spPr/>
      <dgm:t>
        <a:bodyPr/>
        <a:lstStyle/>
        <a:p>
          <a:endParaRPr lang="en-US"/>
        </a:p>
      </dgm:t>
    </dgm:pt>
    <dgm:pt modelId="{2847F2AA-F225-440A-9EA3-53B6E65C22FA}">
      <dgm:prSet custT="1"/>
      <dgm:spPr/>
      <dgm:t>
        <a:bodyPr/>
        <a:lstStyle/>
        <a:p>
          <a:pPr>
            <a:lnSpc>
              <a:spcPct val="100000"/>
            </a:lnSpc>
            <a:buFont typeface="Arial" panose="020B0604020202020204" pitchFamily="34" charset="0"/>
            <a:buChar char="•"/>
          </a:pPr>
          <a:r>
            <a:rPr lang="en-US" sz="1800">
              <a:solidFill>
                <a:schemeClr val="bg1"/>
              </a:solidFill>
            </a:rPr>
            <a:t>Today’s research questions</a:t>
          </a:r>
        </a:p>
        <a:p>
          <a:pPr>
            <a:lnSpc>
              <a:spcPct val="100000"/>
            </a:lnSpc>
            <a:buFont typeface="Arial" panose="020B0604020202020204" pitchFamily="34" charset="0"/>
            <a:buChar char="•"/>
          </a:pPr>
          <a:r>
            <a:rPr lang="en-US" sz="1800">
              <a:solidFill>
                <a:schemeClr val="bg1"/>
              </a:solidFill>
            </a:rPr>
            <a:t>Data</a:t>
          </a:r>
        </a:p>
      </dgm:t>
    </dgm:pt>
    <dgm:pt modelId="{55048E7D-A146-4978-8F3D-0F81C9580C67}" type="parTrans" cxnId="{9751C9E7-6F1E-4EA1-ABEE-8E25C08E2CD2}">
      <dgm:prSet/>
      <dgm:spPr/>
      <dgm:t>
        <a:bodyPr/>
        <a:lstStyle/>
        <a:p>
          <a:endParaRPr lang="en-US"/>
        </a:p>
      </dgm:t>
    </dgm:pt>
    <dgm:pt modelId="{0DDD00C4-A2B9-4F1F-BEB4-ED4DF07BF5AB}" type="sibTrans" cxnId="{9751C9E7-6F1E-4EA1-ABEE-8E25C08E2CD2}">
      <dgm:prSet/>
      <dgm:spPr/>
      <dgm:t>
        <a:bodyPr/>
        <a:lstStyle/>
        <a:p>
          <a:endParaRPr lang="en-US"/>
        </a:p>
      </dgm:t>
    </dgm:pt>
    <dgm:pt modelId="{11227173-DCAB-46FC-8B5C-FDA06EACB9A5}">
      <dgm:prSet custT="1"/>
      <dgm:spPr/>
      <dgm:t>
        <a:bodyPr/>
        <a:lstStyle/>
        <a:p>
          <a:pPr>
            <a:lnSpc>
              <a:spcPct val="100000"/>
            </a:lnSpc>
            <a:buFont typeface="Arial" panose="020B0604020202020204" pitchFamily="34" charset="0"/>
            <a:buChar char="•"/>
          </a:pPr>
          <a:r>
            <a:rPr lang="en-US" sz="1800">
              <a:solidFill>
                <a:schemeClr val="bg1"/>
              </a:solidFill>
            </a:rPr>
            <a:t>Hardware and software</a:t>
          </a:r>
        </a:p>
      </dgm:t>
    </dgm:pt>
    <dgm:pt modelId="{346DDDF3-D75C-4703-B63F-EFD4FA52F01F}" type="parTrans" cxnId="{E7A5335C-7865-4414-A24E-644928416729}">
      <dgm:prSet/>
      <dgm:spPr/>
      <dgm:t>
        <a:bodyPr/>
        <a:lstStyle/>
        <a:p>
          <a:endParaRPr lang="en-US"/>
        </a:p>
      </dgm:t>
    </dgm:pt>
    <dgm:pt modelId="{5D8052E0-AFCF-4B07-9618-EE10AC493055}" type="sibTrans" cxnId="{E7A5335C-7865-4414-A24E-644928416729}">
      <dgm:prSet/>
      <dgm:spPr/>
      <dgm:t>
        <a:bodyPr/>
        <a:lstStyle/>
        <a:p>
          <a:endParaRPr lang="en-US"/>
        </a:p>
      </dgm:t>
    </dgm:pt>
    <dgm:pt modelId="{F6759BC6-1DFE-4948-BBE0-EAB443F65335}">
      <dgm:prSet custT="1"/>
      <dgm:spPr/>
      <dgm:t>
        <a:bodyPr/>
        <a:lstStyle/>
        <a:p>
          <a:pPr>
            <a:lnSpc>
              <a:spcPct val="100000"/>
            </a:lnSpc>
            <a:buFont typeface="Arial" panose="020B0604020202020204" pitchFamily="34" charset="0"/>
            <a:buChar char="•"/>
          </a:pPr>
          <a:r>
            <a:rPr lang="en-US" sz="1800">
              <a:solidFill>
                <a:schemeClr val="bg1"/>
              </a:solidFill>
            </a:rPr>
            <a:t>Skills required</a:t>
          </a:r>
        </a:p>
      </dgm:t>
    </dgm:pt>
    <dgm:pt modelId="{B348AD50-AD9D-4917-81C7-FFE8CB7C148D}" type="parTrans" cxnId="{1F02223E-CC2B-4F21-852A-C5D7BB29241F}">
      <dgm:prSet/>
      <dgm:spPr/>
      <dgm:t>
        <a:bodyPr/>
        <a:lstStyle/>
        <a:p>
          <a:endParaRPr lang="en-US"/>
        </a:p>
      </dgm:t>
    </dgm:pt>
    <dgm:pt modelId="{C751A080-3606-4978-B80C-0F8F733AD9A8}" type="sibTrans" cxnId="{1F02223E-CC2B-4F21-852A-C5D7BB29241F}">
      <dgm:prSet/>
      <dgm:spPr/>
      <dgm:t>
        <a:bodyPr/>
        <a:lstStyle/>
        <a:p>
          <a:endParaRPr lang="en-US"/>
        </a:p>
      </dgm:t>
    </dgm:pt>
    <dgm:pt modelId="{6F114E52-1058-4DE3-81E7-3583532035F4}">
      <dgm:prSet custT="1"/>
      <dgm:spPr/>
      <dgm:t>
        <a:bodyPr/>
        <a:lstStyle/>
        <a:p>
          <a:pPr>
            <a:lnSpc>
              <a:spcPct val="100000"/>
            </a:lnSpc>
            <a:defRPr b="1"/>
          </a:pPr>
          <a:r>
            <a:rPr lang="en-US" sz="2000">
              <a:solidFill>
                <a:schemeClr val="bg1"/>
              </a:solidFill>
            </a:rPr>
            <a:t>Greater need for openness and reproducibility</a:t>
          </a:r>
        </a:p>
      </dgm:t>
    </dgm:pt>
    <dgm:pt modelId="{AAAF4EEE-27C8-4758-B019-B466A4BB3F21}" type="parTrans" cxnId="{F85CB056-F111-4063-83BF-440AC990D313}">
      <dgm:prSet/>
      <dgm:spPr/>
      <dgm:t>
        <a:bodyPr/>
        <a:lstStyle/>
        <a:p>
          <a:endParaRPr lang="en-US"/>
        </a:p>
      </dgm:t>
    </dgm:pt>
    <dgm:pt modelId="{E0A79436-67C9-497D-993C-0554147D5447}" type="sibTrans" cxnId="{F85CB056-F111-4063-83BF-440AC990D313}">
      <dgm:prSet/>
      <dgm:spPr/>
      <dgm:t>
        <a:bodyPr/>
        <a:lstStyle/>
        <a:p>
          <a:endParaRPr lang="en-US"/>
        </a:p>
      </dgm:t>
    </dgm:pt>
    <dgm:pt modelId="{99428E0B-5DCC-497F-849F-81A81C78A4C6}">
      <dgm:prSet custT="1"/>
      <dgm:spPr/>
      <dgm:t>
        <a:bodyPr/>
        <a:lstStyle/>
        <a:p>
          <a:pPr>
            <a:lnSpc>
              <a:spcPct val="100000"/>
            </a:lnSpc>
          </a:pPr>
          <a:r>
            <a:rPr lang="en-US" sz="1800">
              <a:solidFill>
                <a:schemeClr val="bg1"/>
              </a:solidFill>
            </a:rPr>
            <a:t>Driving policy questions</a:t>
          </a:r>
        </a:p>
        <a:p>
          <a:pPr>
            <a:lnSpc>
              <a:spcPct val="100000"/>
            </a:lnSpc>
          </a:pPr>
          <a:r>
            <a:rPr lang="en-US" sz="1800">
              <a:solidFill>
                <a:schemeClr val="bg1"/>
              </a:solidFill>
            </a:rPr>
            <a:t>Interdisciplinary distributed projects </a:t>
          </a:r>
        </a:p>
      </dgm:t>
    </dgm:pt>
    <dgm:pt modelId="{35BDC860-1C68-4604-B3C0-BF14EE7BD69A}" type="parTrans" cxnId="{FB19A29D-208C-4475-9402-2BDE3967AF66}">
      <dgm:prSet/>
      <dgm:spPr/>
      <dgm:t>
        <a:bodyPr/>
        <a:lstStyle/>
        <a:p>
          <a:endParaRPr lang="en-US"/>
        </a:p>
      </dgm:t>
    </dgm:pt>
    <dgm:pt modelId="{1A708BEC-8386-4D1C-B8AB-52EEEE10AE74}" type="sibTrans" cxnId="{FB19A29D-208C-4475-9402-2BDE3967AF66}">
      <dgm:prSet/>
      <dgm:spPr/>
      <dgm:t>
        <a:bodyPr/>
        <a:lstStyle/>
        <a:p>
          <a:endParaRPr lang="en-US"/>
        </a:p>
      </dgm:t>
    </dgm:pt>
    <dgm:pt modelId="{DAABA05B-1192-45FD-A6BD-758878F823C5}">
      <dgm:prSet custT="1"/>
      <dgm:spPr/>
      <dgm:t>
        <a:bodyPr/>
        <a:lstStyle/>
        <a:p>
          <a:pPr>
            <a:lnSpc>
              <a:spcPct val="100000"/>
            </a:lnSpc>
            <a:defRPr b="1"/>
          </a:pPr>
          <a:r>
            <a:rPr lang="en-US" sz="2000">
              <a:solidFill>
                <a:schemeClr val="bg1"/>
              </a:solidFill>
            </a:rPr>
            <a:t>Opportunity to integrate research with teaching</a:t>
          </a:r>
        </a:p>
      </dgm:t>
    </dgm:pt>
    <dgm:pt modelId="{9ECB2D84-2A0C-4DD7-B627-6238B84EAE42}" type="parTrans" cxnId="{342F4211-7DAB-41D0-9239-7F0CB981C076}">
      <dgm:prSet/>
      <dgm:spPr/>
      <dgm:t>
        <a:bodyPr/>
        <a:lstStyle/>
        <a:p>
          <a:endParaRPr lang="en-US"/>
        </a:p>
      </dgm:t>
    </dgm:pt>
    <dgm:pt modelId="{5B44ADF8-8DD6-4B3D-BC8B-7E040B13FAAA}" type="sibTrans" cxnId="{342F4211-7DAB-41D0-9239-7F0CB981C076}">
      <dgm:prSet/>
      <dgm:spPr/>
      <dgm:t>
        <a:bodyPr/>
        <a:lstStyle/>
        <a:p>
          <a:endParaRPr lang="en-US"/>
        </a:p>
      </dgm:t>
    </dgm:pt>
    <dgm:pt modelId="{8935EA22-5F22-48CA-B1CA-B83ADECCE17F}">
      <dgm:prSet custT="1"/>
      <dgm:spPr/>
      <dgm:t>
        <a:bodyPr/>
        <a:lstStyle/>
        <a:p>
          <a:pPr>
            <a:lnSpc>
              <a:spcPct val="100000"/>
            </a:lnSpc>
          </a:pPr>
          <a:r>
            <a:rPr lang="en-US" sz="1800">
              <a:solidFill>
                <a:schemeClr val="bg1"/>
              </a:solidFill>
            </a:rPr>
            <a:t>Better workforce preparation</a:t>
          </a:r>
        </a:p>
      </dgm:t>
    </dgm:pt>
    <dgm:pt modelId="{F73E60DC-7890-4383-8AA3-DD69661CC84E}" type="parTrans" cxnId="{3A50F29D-0EFC-44EA-AD94-9838108F9B93}">
      <dgm:prSet/>
      <dgm:spPr/>
      <dgm:t>
        <a:bodyPr/>
        <a:lstStyle/>
        <a:p>
          <a:endParaRPr lang="en-US"/>
        </a:p>
      </dgm:t>
    </dgm:pt>
    <dgm:pt modelId="{B30C3775-0611-4721-ABA9-BAFAD5B89BEA}" type="sibTrans" cxnId="{3A50F29D-0EFC-44EA-AD94-9838108F9B93}">
      <dgm:prSet/>
      <dgm:spPr/>
      <dgm:t>
        <a:bodyPr/>
        <a:lstStyle/>
        <a:p>
          <a:endParaRPr lang="en-US"/>
        </a:p>
      </dgm:t>
    </dgm:pt>
    <dgm:pt modelId="{3687DD69-8198-40FF-93A3-C61A15CF480D}" type="pres">
      <dgm:prSet presAssocID="{285F32D0-B74E-43AE-90DF-2147FEE2B3F7}" presName="root" presStyleCnt="0">
        <dgm:presLayoutVars>
          <dgm:dir/>
          <dgm:resizeHandles val="exact"/>
        </dgm:presLayoutVars>
      </dgm:prSet>
      <dgm:spPr/>
    </dgm:pt>
    <dgm:pt modelId="{4ED6AD48-BA71-49EE-BD58-A257DE14D7AF}" type="pres">
      <dgm:prSet presAssocID="{CBD104CF-1136-493E-BAFE-24159078E3CE}" presName="compNode" presStyleCnt="0"/>
      <dgm:spPr/>
    </dgm:pt>
    <dgm:pt modelId="{7C6D7D09-6621-41ED-A9B3-41A87E08948D}" type="pres">
      <dgm:prSet presAssocID="{CBD104CF-1136-493E-BAFE-24159078E3CE}" presName="iconRect" presStyleLbl="node1" presStyleIdx="0" presStyleCnt="3" custLinFactY="-59642" custLinFactNeighborX="-5353" custLinFactNeighborY="-100000"/>
      <dgm:spPr>
        <a:blipFill>
          <a:blip xmlns:r="http://schemas.openxmlformats.org/officeDocument/2006/relationships" r:embed="rId1">
            <a:biLevel thresh="25000"/>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FA048B1A-B454-4D55-BE04-8E6D1C29D707}" type="pres">
      <dgm:prSet presAssocID="{CBD104CF-1136-493E-BAFE-24159078E3CE}" presName="iconSpace" presStyleCnt="0"/>
      <dgm:spPr/>
    </dgm:pt>
    <dgm:pt modelId="{D2F52481-2373-43B7-AA3C-0BFD49C66E28}" type="pres">
      <dgm:prSet presAssocID="{CBD104CF-1136-493E-BAFE-24159078E3CE}" presName="parTx" presStyleLbl="revTx" presStyleIdx="0" presStyleCnt="6" custLinFactNeighborX="2519" custLinFactNeighborY="-49434">
        <dgm:presLayoutVars>
          <dgm:chMax val="0"/>
          <dgm:chPref val="0"/>
        </dgm:presLayoutVars>
      </dgm:prSet>
      <dgm:spPr/>
    </dgm:pt>
    <dgm:pt modelId="{B177119C-E0CA-4B2E-B234-7B1198DA6A23}" type="pres">
      <dgm:prSet presAssocID="{CBD104CF-1136-493E-BAFE-24159078E3CE}" presName="txSpace" presStyleCnt="0"/>
      <dgm:spPr/>
    </dgm:pt>
    <dgm:pt modelId="{DC9A9D5B-DEE9-4F18-9D2A-CF70C15E09E5}" type="pres">
      <dgm:prSet presAssocID="{CBD104CF-1136-493E-BAFE-24159078E3CE}" presName="desTx" presStyleLbl="revTx" presStyleIdx="1" presStyleCnt="6" custLinFactNeighborX="99" custLinFactNeighborY="-34384">
        <dgm:presLayoutVars/>
      </dgm:prSet>
      <dgm:spPr/>
    </dgm:pt>
    <dgm:pt modelId="{9D4C2028-9ADC-492E-A5A1-3EE35845C0D0}" type="pres">
      <dgm:prSet presAssocID="{4342A42A-3BC9-49F6-AD4E-97B2CCBCDB0D}" presName="sibTrans" presStyleCnt="0"/>
      <dgm:spPr/>
    </dgm:pt>
    <dgm:pt modelId="{0B8DC207-DAEF-4BD8-872C-8EBD1A1414AB}" type="pres">
      <dgm:prSet presAssocID="{6F114E52-1058-4DE3-81E7-3583532035F4}" presName="compNode" presStyleCnt="0"/>
      <dgm:spPr/>
    </dgm:pt>
    <dgm:pt modelId="{B0D2A1B3-0B1B-4C4A-AEF9-EDE12B941C3D}" type="pres">
      <dgm:prSet presAssocID="{6F114E52-1058-4DE3-81E7-3583532035F4}" presName="iconRect" presStyleLbl="node1" presStyleIdx="1" presStyleCnt="3" custLinFactY="-52849" custLinFactNeighborX="-420" custLinFactNeighborY="-100000"/>
      <dgm:spPr>
        <a:blipFill>
          <a:blip xmlns:r="http://schemas.openxmlformats.org/officeDocument/2006/relationships" r:embed="rId3">
            <a:biLevel thresh="2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cales of Justice"/>
        </a:ext>
      </dgm:extLst>
    </dgm:pt>
    <dgm:pt modelId="{3912F21E-032E-4485-8F0F-2D14FE70CF86}" type="pres">
      <dgm:prSet presAssocID="{6F114E52-1058-4DE3-81E7-3583532035F4}" presName="iconSpace" presStyleCnt="0"/>
      <dgm:spPr/>
    </dgm:pt>
    <dgm:pt modelId="{75D27AC4-4D60-4392-A355-8E6EB581E0D6}" type="pres">
      <dgm:prSet presAssocID="{6F114E52-1058-4DE3-81E7-3583532035F4}" presName="parTx" presStyleLbl="revTx" presStyleIdx="2" presStyleCnt="6" custLinFactNeighborX="8546" custLinFactNeighborY="-49590">
        <dgm:presLayoutVars>
          <dgm:chMax val="0"/>
          <dgm:chPref val="0"/>
        </dgm:presLayoutVars>
      </dgm:prSet>
      <dgm:spPr/>
    </dgm:pt>
    <dgm:pt modelId="{AD6745A2-771E-4228-A8AC-F094DC5B5716}" type="pres">
      <dgm:prSet presAssocID="{6F114E52-1058-4DE3-81E7-3583532035F4}" presName="txSpace" presStyleCnt="0"/>
      <dgm:spPr/>
    </dgm:pt>
    <dgm:pt modelId="{D398A139-BD3D-4715-9175-DB62977C5700}" type="pres">
      <dgm:prSet presAssocID="{6F114E52-1058-4DE3-81E7-3583532035F4}" presName="desTx" presStyleLbl="revTx" presStyleIdx="3" presStyleCnt="6" custLinFactNeighborX="8621" custLinFactNeighborY="-34384">
        <dgm:presLayoutVars/>
      </dgm:prSet>
      <dgm:spPr/>
    </dgm:pt>
    <dgm:pt modelId="{03EAEAF4-BD57-4735-9D25-B34403C2DFC5}" type="pres">
      <dgm:prSet presAssocID="{E0A79436-67C9-497D-993C-0554147D5447}" presName="sibTrans" presStyleCnt="0"/>
      <dgm:spPr/>
    </dgm:pt>
    <dgm:pt modelId="{F564DA9D-94E2-4C82-BFCC-5AD3630ACA9D}" type="pres">
      <dgm:prSet presAssocID="{DAABA05B-1192-45FD-A6BD-758878F823C5}" presName="compNode" presStyleCnt="0"/>
      <dgm:spPr/>
    </dgm:pt>
    <dgm:pt modelId="{1091B95E-CC3D-4E37-8925-A2431D32DBB7}" type="pres">
      <dgm:prSet presAssocID="{DAABA05B-1192-45FD-A6BD-758878F823C5}" presName="iconRect" presStyleLbl="node1" presStyleIdx="2" presStyleCnt="3" custLinFactY="-51151" custLinFactNeighborX="-3397" custLinFactNeighborY="-100000"/>
      <dgm:spPr>
        <a:blipFill>
          <a:blip xmlns:r="http://schemas.openxmlformats.org/officeDocument/2006/relationships" r:embed="rId5">
            <a:biLevel thresh="25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ooks"/>
        </a:ext>
      </dgm:extLst>
    </dgm:pt>
    <dgm:pt modelId="{2CB73817-917C-4CA9-81D6-BA8F4442A6E0}" type="pres">
      <dgm:prSet presAssocID="{DAABA05B-1192-45FD-A6BD-758878F823C5}" presName="iconSpace" presStyleCnt="0"/>
      <dgm:spPr/>
    </dgm:pt>
    <dgm:pt modelId="{6D5C1EE9-72B6-4971-8D10-2ACBDA09AB33}" type="pres">
      <dgm:prSet presAssocID="{DAABA05B-1192-45FD-A6BD-758878F823C5}" presName="parTx" presStyleLbl="revTx" presStyleIdx="4" presStyleCnt="6" custLinFactNeighborX="-595" custLinFactNeighborY="-49590">
        <dgm:presLayoutVars>
          <dgm:chMax val="0"/>
          <dgm:chPref val="0"/>
        </dgm:presLayoutVars>
      </dgm:prSet>
      <dgm:spPr/>
    </dgm:pt>
    <dgm:pt modelId="{70942C4F-4225-4CA2-B436-A7EE70722CFF}" type="pres">
      <dgm:prSet presAssocID="{DAABA05B-1192-45FD-A6BD-758878F823C5}" presName="txSpace" presStyleCnt="0"/>
      <dgm:spPr/>
    </dgm:pt>
    <dgm:pt modelId="{ED564FA5-64A4-442B-810B-26C10EE6F510}" type="pres">
      <dgm:prSet presAssocID="{DAABA05B-1192-45FD-A6BD-758878F823C5}" presName="desTx" presStyleLbl="revTx" presStyleIdx="5" presStyleCnt="6" custLinFactNeighborY="-34281">
        <dgm:presLayoutVars/>
      </dgm:prSet>
      <dgm:spPr/>
    </dgm:pt>
  </dgm:ptLst>
  <dgm:cxnLst>
    <dgm:cxn modelId="{342F4211-7DAB-41D0-9239-7F0CB981C076}" srcId="{285F32D0-B74E-43AE-90DF-2147FEE2B3F7}" destId="{DAABA05B-1192-45FD-A6BD-758878F823C5}" srcOrd="2" destOrd="0" parTransId="{9ECB2D84-2A0C-4DD7-B627-6238B84EAE42}" sibTransId="{5B44ADF8-8DD6-4B3D-BC8B-7E040B13FAAA}"/>
    <dgm:cxn modelId="{1F02223E-CC2B-4F21-852A-C5D7BB29241F}" srcId="{CBD104CF-1136-493E-BAFE-24159078E3CE}" destId="{F6759BC6-1DFE-4948-BBE0-EAB443F65335}" srcOrd="2" destOrd="0" parTransId="{B348AD50-AD9D-4917-81C7-FFE8CB7C148D}" sibTransId="{C751A080-3606-4978-B80C-0F8F733AD9A8}"/>
    <dgm:cxn modelId="{0D145C40-8551-410C-BC91-31BC93E5F1C5}" type="presOf" srcId="{6F114E52-1058-4DE3-81E7-3583532035F4}" destId="{75D27AC4-4D60-4392-A355-8E6EB581E0D6}" srcOrd="0" destOrd="0" presId="urn:microsoft.com/office/officeart/2018/5/layout/CenteredIconLabelDescriptionList"/>
    <dgm:cxn modelId="{FAB54B51-2A23-4EBD-BDFF-13F0FF204CC8}" type="presOf" srcId="{F6759BC6-1DFE-4948-BBE0-EAB443F65335}" destId="{DC9A9D5B-DEE9-4F18-9D2A-CF70C15E09E5}" srcOrd="0" destOrd="2" presId="urn:microsoft.com/office/officeart/2018/5/layout/CenteredIconLabelDescriptionList"/>
    <dgm:cxn modelId="{F85CB056-F111-4063-83BF-440AC990D313}" srcId="{285F32D0-B74E-43AE-90DF-2147FEE2B3F7}" destId="{6F114E52-1058-4DE3-81E7-3583532035F4}" srcOrd="1" destOrd="0" parTransId="{AAAF4EEE-27C8-4758-B019-B466A4BB3F21}" sibTransId="{E0A79436-67C9-497D-993C-0554147D5447}"/>
    <dgm:cxn modelId="{E7A5335C-7865-4414-A24E-644928416729}" srcId="{CBD104CF-1136-493E-BAFE-24159078E3CE}" destId="{11227173-DCAB-46FC-8B5C-FDA06EACB9A5}" srcOrd="1" destOrd="0" parTransId="{346DDDF3-D75C-4703-B63F-EFD4FA52F01F}" sibTransId="{5D8052E0-AFCF-4B07-9618-EE10AC493055}"/>
    <dgm:cxn modelId="{2C32865E-35DF-4FD0-9E3B-DBE260A1770E}" type="presOf" srcId="{285F32D0-B74E-43AE-90DF-2147FEE2B3F7}" destId="{3687DD69-8198-40FF-93A3-C61A15CF480D}" srcOrd="0" destOrd="0" presId="urn:microsoft.com/office/officeart/2018/5/layout/CenteredIconLabelDescriptionList"/>
    <dgm:cxn modelId="{4670588C-C70A-4816-AD1E-88AF334168E2}" srcId="{285F32D0-B74E-43AE-90DF-2147FEE2B3F7}" destId="{CBD104CF-1136-493E-BAFE-24159078E3CE}" srcOrd="0" destOrd="0" parTransId="{2008E249-5F46-4E18-8B58-079C77A2BD1B}" sibTransId="{4342A42A-3BC9-49F6-AD4E-97B2CCBCDB0D}"/>
    <dgm:cxn modelId="{7170A98E-9245-4D0B-AF68-815AD1563B00}" type="presOf" srcId="{2847F2AA-F225-440A-9EA3-53B6E65C22FA}" destId="{DC9A9D5B-DEE9-4F18-9D2A-CF70C15E09E5}" srcOrd="0" destOrd="0" presId="urn:microsoft.com/office/officeart/2018/5/layout/CenteredIconLabelDescriptionList"/>
    <dgm:cxn modelId="{0DDC1F93-79A7-4539-9803-B349275B7F57}" type="presOf" srcId="{CBD104CF-1136-493E-BAFE-24159078E3CE}" destId="{D2F52481-2373-43B7-AA3C-0BFD49C66E28}" srcOrd="0" destOrd="0" presId="urn:microsoft.com/office/officeart/2018/5/layout/CenteredIconLabelDescriptionList"/>
    <dgm:cxn modelId="{1A39C998-1C8E-47A4-B639-EAB492B2B8F7}" type="presOf" srcId="{11227173-DCAB-46FC-8B5C-FDA06EACB9A5}" destId="{DC9A9D5B-DEE9-4F18-9D2A-CF70C15E09E5}" srcOrd="0" destOrd="1" presId="urn:microsoft.com/office/officeart/2018/5/layout/CenteredIconLabelDescriptionList"/>
    <dgm:cxn modelId="{FB19A29D-208C-4475-9402-2BDE3967AF66}" srcId="{6F114E52-1058-4DE3-81E7-3583532035F4}" destId="{99428E0B-5DCC-497F-849F-81A81C78A4C6}" srcOrd="0" destOrd="0" parTransId="{35BDC860-1C68-4604-B3C0-BF14EE7BD69A}" sibTransId="{1A708BEC-8386-4D1C-B8AB-52EEEE10AE74}"/>
    <dgm:cxn modelId="{3A50F29D-0EFC-44EA-AD94-9838108F9B93}" srcId="{DAABA05B-1192-45FD-A6BD-758878F823C5}" destId="{8935EA22-5F22-48CA-B1CA-B83ADECCE17F}" srcOrd="0" destOrd="0" parTransId="{F73E60DC-7890-4383-8AA3-DD69661CC84E}" sibTransId="{B30C3775-0611-4721-ABA9-BAFAD5B89BEA}"/>
    <dgm:cxn modelId="{2EE2EE9F-8ECE-4AC2-9BAB-80EEAB2BCE0E}" type="presOf" srcId="{99428E0B-5DCC-497F-849F-81A81C78A4C6}" destId="{D398A139-BD3D-4715-9175-DB62977C5700}" srcOrd="0" destOrd="0" presId="urn:microsoft.com/office/officeart/2018/5/layout/CenteredIconLabelDescriptionList"/>
    <dgm:cxn modelId="{0354C0B4-7C98-4B12-82D8-3F76605E4331}" type="presOf" srcId="{8935EA22-5F22-48CA-B1CA-B83ADECCE17F}" destId="{ED564FA5-64A4-442B-810B-26C10EE6F510}" srcOrd="0" destOrd="0" presId="urn:microsoft.com/office/officeart/2018/5/layout/CenteredIconLabelDescriptionList"/>
    <dgm:cxn modelId="{432F49E4-5BD7-4778-9D46-214D23F7B24E}" type="presOf" srcId="{DAABA05B-1192-45FD-A6BD-758878F823C5}" destId="{6D5C1EE9-72B6-4971-8D10-2ACBDA09AB33}" srcOrd="0" destOrd="0" presId="urn:microsoft.com/office/officeart/2018/5/layout/CenteredIconLabelDescriptionList"/>
    <dgm:cxn modelId="{9751C9E7-6F1E-4EA1-ABEE-8E25C08E2CD2}" srcId="{CBD104CF-1136-493E-BAFE-24159078E3CE}" destId="{2847F2AA-F225-440A-9EA3-53B6E65C22FA}" srcOrd="0" destOrd="0" parTransId="{55048E7D-A146-4978-8F3D-0F81C9580C67}" sibTransId="{0DDD00C4-A2B9-4F1F-BEB4-ED4DF07BF5AB}"/>
    <dgm:cxn modelId="{6FAA9D70-3D12-4B87-87B1-844B9AF43D6A}" type="presParOf" srcId="{3687DD69-8198-40FF-93A3-C61A15CF480D}" destId="{4ED6AD48-BA71-49EE-BD58-A257DE14D7AF}" srcOrd="0" destOrd="0" presId="urn:microsoft.com/office/officeart/2018/5/layout/CenteredIconLabelDescriptionList"/>
    <dgm:cxn modelId="{C45D9CFF-7E41-4D6A-8347-2511A5BD30D4}" type="presParOf" srcId="{4ED6AD48-BA71-49EE-BD58-A257DE14D7AF}" destId="{7C6D7D09-6621-41ED-A9B3-41A87E08948D}" srcOrd="0" destOrd="0" presId="urn:microsoft.com/office/officeart/2018/5/layout/CenteredIconLabelDescriptionList"/>
    <dgm:cxn modelId="{1FC3E1E5-1DDC-4131-A109-0E4FD55093C4}" type="presParOf" srcId="{4ED6AD48-BA71-49EE-BD58-A257DE14D7AF}" destId="{FA048B1A-B454-4D55-BE04-8E6D1C29D707}" srcOrd="1" destOrd="0" presId="urn:microsoft.com/office/officeart/2018/5/layout/CenteredIconLabelDescriptionList"/>
    <dgm:cxn modelId="{6BCC0496-A2C5-4296-AF97-F86BA7158B81}" type="presParOf" srcId="{4ED6AD48-BA71-49EE-BD58-A257DE14D7AF}" destId="{D2F52481-2373-43B7-AA3C-0BFD49C66E28}" srcOrd="2" destOrd="0" presId="urn:microsoft.com/office/officeart/2018/5/layout/CenteredIconLabelDescriptionList"/>
    <dgm:cxn modelId="{7D607E0D-4808-4BC3-9090-A1D1ABB21BDF}" type="presParOf" srcId="{4ED6AD48-BA71-49EE-BD58-A257DE14D7AF}" destId="{B177119C-E0CA-4B2E-B234-7B1198DA6A23}" srcOrd="3" destOrd="0" presId="urn:microsoft.com/office/officeart/2018/5/layout/CenteredIconLabelDescriptionList"/>
    <dgm:cxn modelId="{84EED713-97D8-4ED6-8A33-5BCF144E056E}" type="presParOf" srcId="{4ED6AD48-BA71-49EE-BD58-A257DE14D7AF}" destId="{DC9A9D5B-DEE9-4F18-9D2A-CF70C15E09E5}" srcOrd="4" destOrd="0" presId="urn:microsoft.com/office/officeart/2018/5/layout/CenteredIconLabelDescriptionList"/>
    <dgm:cxn modelId="{14F8158A-FA98-44A7-8481-836500FF7F65}" type="presParOf" srcId="{3687DD69-8198-40FF-93A3-C61A15CF480D}" destId="{9D4C2028-9ADC-492E-A5A1-3EE35845C0D0}" srcOrd="1" destOrd="0" presId="urn:microsoft.com/office/officeart/2018/5/layout/CenteredIconLabelDescriptionList"/>
    <dgm:cxn modelId="{940BAF55-557F-4896-98FE-E0E3428543A7}" type="presParOf" srcId="{3687DD69-8198-40FF-93A3-C61A15CF480D}" destId="{0B8DC207-DAEF-4BD8-872C-8EBD1A1414AB}" srcOrd="2" destOrd="0" presId="urn:microsoft.com/office/officeart/2018/5/layout/CenteredIconLabelDescriptionList"/>
    <dgm:cxn modelId="{FE1560C5-26A2-4925-AF36-D9C9BDE7EB29}" type="presParOf" srcId="{0B8DC207-DAEF-4BD8-872C-8EBD1A1414AB}" destId="{B0D2A1B3-0B1B-4C4A-AEF9-EDE12B941C3D}" srcOrd="0" destOrd="0" presId="urn:microsoft.com/office/officeart/2018/5/layout/CenteredIconLabelDescriptionList"/>
    <dgm:cxn modelId="{03FE1D1B-EE02-40A5-9D26-EB8F638AF1B3}" type="presParOf" srcId="{0B8DC207-DAEF-4BD8-872C-8EBD1A1414AB}" destId="{3912F21E-032E-4485-8F0F-2D14FE70CF86}" srcOrd="1" destOrd="0" presId="urn:microsoft.com/office/officeart/2018/5/layout/CenteredIconLabelDescriptionList"/>
    <dgm:cxn modelId="{5E20D21C-D5C3-43D5-A399-602FB9DE40BC}" type="presParOf" srcId="{0B8DC207-DAEF-4BD8-872C-8EBD1A1414AB}" destId="{75D27AC4-4D60-4392-A355-8E6EB581E0D6}" srcOrd="2" destOrd="0" presId="urn:microsoft.com/office/officeart/2018/5/layout/CenteredIconLabelDescriptionList"/>
    <dgm:cxn modelId="{B274A849-5438-4BD8-8E69-F79BFA0218F1}" type="presParOf" srcId="{0B8DC207-DAEF-4BD8-872C-8EBD1A1414AB}" destId="{AD6745A2-771E-4228-A8AC-F094DC5B5716}" srcOrd="3" destOrd="0" presId="urn:microsoft.com/office/officeart/2018/5/layout/CenteredIconLabelDescriptionList"/>
    <dgm:cxn modelId="{18733259-E596-409B-A579-DF8A8912E1F2}" type="presParOf" srcId="{0B8DC207-DAEF-4BD8-872C-8EBD1A1414AB}" destId="{D398A139-BD3D-4715-9175-DB62977C5700}" srcOrd="4" destOrd="0" presId="urn:microsoft.com/office/officeart/2018/5/layout/CenteredIconLabelDescriptionList"/>
    <dgm:cxn modelId="{2148E3E1-416C-4F27-B225-561A827AE019}" type="presParOf" srcId="{3687DD69-8198-40FF-93A3-C61A15CF480D}" destId="{03EAEAF4-BD57-4735-9D25-B34403C2DFC5}" srcOrd="3" destOrd="0" presId="urn:microsoft.com/office/officeart/2018/5/layout/CenteredIconLabelDescriptionList"/>
    <dgm:cxn modelId="{8001E257-3C00-4ABA-8C83-6FBE31264107}" type="presParOf" srcId="{3687DD69-8198-40FF-93A3-C61A15CF480D}" destId="{F564DA9D-94E2-4C82-BFCC-5AD3630ACA9D}" srcOrd="4" destOrd="0" presId="urn:microsoft.com/office/officeart/2018/5/layout/CenteredIconLabelDescriptionList"/>
    <dgm:cxn modelId="{D89BAD13-980C-4B5E-93D7-F2684EA6BF08}" type="presParOf" srcId="{F564DA9D-94E2-4C82-BFCC-5AD3630ACA9D}" destId="{1091B95E-CC3D-4E37-8925-A2431D32DBB7}" srcOrd="0" destOrd="0" presId="urn:microsoft.com/office/officeart/2018/5/layout/CenteredIconLabelDescriptionList"/>
    <dgm:cxn modelId="{F038B324-D31D-4374-8BF0-476F93E50802}" type="presParOf" srcId="{F564DA9D-94E2-4C82-BFCC-5AD3630ACA9D}" destId="{2CB73817-917C-4CA9-81D6-BA8F4442A6E0}" srcOrd="1" destOrd="0" presId="urn:microsoft.com/office/officeart/2018/5/layout/CenteredIconLabelDescriptionList"/>
    <dgm:cxn modelId="{544BCD05-7F72-4EDC-AF0C-AC679E38E527}" type="presParOf" srcId="{F564DA9D-94E2-4C82-BFCC-5AD3630ACA9D}" destId="{6D5C1EE9-72B6-4971-8D10-2ACBDA09AB33}" srcOrd="2" destOrd="0" presId="urn:microsoft.com/office/officeart/2018/5/layout/CenteredIconLabelDescriptionList"/>
    <dgm:cxn modelId="{1B467FCA-AF33-4927-BE69-073D9FA6C6C9}" type="presParOf" srcId="{F564DA9D-94E2-4C82-BFCC-5AD3630ACA9D}" destId="{70942C4F-4225-4CA2-B436-A7EE70722CFF}" srcOrd="3" destOrd="0" presId="urn:microsoft.com/office/officeart/2018/5/layout/CenteredIconLabelDescriptionList"/>
    <dgm:cxn modelId="{04C7747D-639B-40CD-B899-3AE34DCD4145}" type="presParOf" srcId="{F564DA9D-94E2-4C82-BFCC-5AD3630ACA9D}" destId="{ED564FA5-64A4-442B-810B-26C10EE6F510}"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ADD642-4831-4BAA-9472-0A78217581A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77616A7-44D6-4CC3-9678-314E02D843E2}">
      <dgm:prSet custT="1"/>
      <dgm:spPr/>
      <dgm:t>
        <a:bodyPr/>
        <a:lstStyle/>
        <a:p>
          <a:pPr>
            <a:lnSpc>
              <a:spcPct val="100000"/>
            </a:lnSpc>
          </a:pPr>
          <a:r>
            <a:rPr lang="en-US" sz="2000" dirty="0">
              <a:solidFill>
                <a:schemeClr val="bg1"/>
              </a:solidFill>
            </a:rPr>
            <a:t>Usability</a:t>
          </a:r>
        </a:p>
      </dgm:t>
    </dgm:pt>
    <dgm:pt modelId="{6DD098B5-F2DC-4090-9611-D80DF1080EB6}" type="parTrans" cxnId="{56BD8DA0-0D6C-415F-95BF-582078B8067C}">
      <dgm:prSet/>
      <dgm:spPr/>
      <dgm:t>
        <a:bodyPr/>
        <a:lstStyle/>
        <a:p>
          <a:endParaRPr lang="en-US"/>
        </a:p>
      </dgm:t>
    </dgm:pt>
    <dgm:pt modelId="{3A02A3AE-C9B6-4081-901D-10A438B15929}" type="sibTrans" cxnId="{56BD8DA0-0D6C-415F-95BF-582078B8067C}">
      <dgm:prSet/>
      <dgm:spPr/>
      <dgm:t>
        <a:bodyPr/>
        <a:lstStyle/>
        <a:p>
          <a:pPr>
            <a:lnSpc>
              <a:spcPct val="100000"/>
            </a:lnSpc>
          </a:pPr>
          <a:endParaRPr lang="en-US"/>
        </a:p>
      </dgm:t>
    </dgm:pt>
    <dgm:pt modelId="{BF02CC37-7C92-4AE9-AA0B-8BAD4ED8319F}">
      <dgm:prSet custT="1"/>
      <dgm:spPr/>
      <dgm:t>
        <a:bodyPr/>
        <a:lstStyle/>
        <a:p>
          <a:pPr>
            <a:lnSpc>
              <a:spcPct val="100000"/>
            </a:lnSpc>
          </a:pPr>
          <a:r>
            <a:rPr lang="en-US" sz="2000" dirty="0">
              <a:solidFill>
                <a:schemeClr val="bg1"/>
              </a:solidFill>
            </a:rPr>
            <a:t>Reproducibility and Re-usability</a:t>
          </a:r>
        </a:p>
      </dgm:t>
    </dgm:pt>
    <dgm:pt modelId="{B851484E-47EF-4751-A7BE-A7A5B7191F7D}" type="parTrans" cxnId="{8682CB53-FD12-476C-88B3-22875F1BFF96}">
      <dgm:prSet/>
      <dgm:spPr/>
      <dgm:t>
        <a:bodyPr/>
        <a:lstStyle/>
        <a:p>
          <a:endParaRPr lang="en-US"/>
        </a:p>
      </dgm:t>
    </dgm:pt>
    <dgm:pt modelId="{8CF6986C-A08C-43AD-B213-29E82B4B65A8}" type="sibTrans" cxnId="{8682CB53-FD12-476C-88B3-22875F1BFF96}">
      <dgm:prSet/>
      <dgm:spPr/>
      <dgm:t>
        <a:bodyPr/>
        <a:lstStyle/>
        <a:p>
          <a:pPr>
            <a:lnSpc>
              <a:spcPct val="100000"/>
            </a:lnSpc>
          </a:pPr>
          <a:endParaRPr lang="en-US"/>
        </a:p>
      </dgm:t>
    </dgm:pt>
    <dgm:pt modelId="{8E1EBBF4-D683-41A1-A539-028206AE74D4}">
      <dgm:prSet custT="1"/>
      <dgm:spPr/>
      <dgm:t>
        <a:bodyPr/>
        <a:lstStyle/>
        <a:p>
          <a:pPr>
            <a:lnSpc>
              <a:spcPct val="100000"/>
            </a:lnSpc>
          </a:pPr>
          <a:r>
            <a:rPr lang="en-US" sz="2000" dirty="0">
              <a:solidFill>
                <a:schemeClr val="bg1"/>
              </a:solidFill>
            </a:rPr>
            <a:t>Interoperability</a:t>
          </a:r>
        </a:p>
      </dgm:t>
    </dgm:pt>
    <dgm:pt modelId="{C557920E-D361-42C6-9EA7-305431FFAF4C}" type="parTrans" cxnId="{728F2288-A89D-45F5-A555-BCD40872E9CA}">
      <dgm:prSet/>
      <dgm:spPr/>
      <dgm:t>
        <a:bodyPr/>
        <a:lstStyle/>
        <a:p>
          <a:endParaRPr lang="en-US"/>
        </a:p>
      </dgm:t>
    </dgm:pt>
    <dgm:pt modelId="{1746DB0E-2156-48D1-9B83-4B41FD289FC7}" type="sibTrans" cxnId="{728F2288-A89D-45F5-A555-BCD40872E9CA}">
      <dgm:prSet/>
      <dgm:spPr/>
      <dgm:t>
        <a:bodyPr/>
        <a:lstStyle/>
        <a:p>
          <a:pPr>
            <a:lnSpc>
              <a:spcPct val="100000"/>
            </a:lnSpc>
          </a:pPr>
          <a:endParaRPr lang="en-US"/>
        </a:p>
      </dgm:t>
    </dgm:pt>
    <dgm:pt modelId="{2BAA7589-EEB0-4A1C-A171-1A9215DC4688}">
      <dgm:prSet custT="1"/>
      <dgm:spPr/>
      <dgm:t>
        <a:bodyPr/>
        <a:lstStyle/>
        <a:p>
          <a:pPr>
            <a:lnSpc>
              <a:spcPct val="100000"/>
            </a:lnSpc>
          </a:pPr>
          <a:r>
            <a:rPr lang="en-US" sz="2000" dirty="0">
              <a:solidFill>
                <a:schemeClr val="bg1"/>
              </a:solidFill>
            </a:rPr>
            <a:t>Sustainability</a:t>
          </a:r>
        </a:p>
      </dgm:t>
    </dgm:pt>
    <dgm:pt modelId="{6BBBFD6A-3D5A-4F0E-B900-A91EE9002920}" type="parTrans" cxnId="{A926ECC8-63BB-433A-833F-61EA8503F027}">
      <dgm:prSet/>
      <dgm:spPr/>
      <dgm:t>
        <a:bodyPr/>
        <a:lstStyle/>
        <a:p>
          <a:endParaRPr lang="en-US"/>
        </a:p>
      </dgm:t>
    </dgm:pt>
    <dgm:pt modelId="{4C1E6B9A-B3D4-408F-BBD0-E3010B813A87}" type="sibTrans" cxnId="{A926ECC8-63BB-433A-833F-61EA8503F027}">
      <dgm:prSet/>
      <dgm:spPr/>
      <dgm:t>
        <a:bodyPr/>
        <a:lstStyle/>
        <a:p>
          <a:endParaRPr lang="en-US"/>
        </a:p>
      </dgm:t>
    </dgm:pt>
    <dgm:pt modelId="{5A70C130-9271-49E8-8395-31EB2BCCC9E0}" type="pres">
      <dgm:prSet presAssocID="{9FADD642-4831-4BAA-9472-0A78217581A5}" presName="root" presStyleCnt="0">
        <dgm:presLayoutVars>
          <dgm:dir/>
          <dgm:resizeHandles val="exact"/>
        </dgm:presLayoutVars>
      </dgm:prSet>
      <dgm:spPr/>
    </dgm:pt>
    <dgm:pt modelId="{D63C9C23-1C41-4A1E-BABB-4B85F0B40328}" type="pres">
      <dgm:prSet presAssocID="{077616A7-44D6-4CC3-9678-314E02D843E2}" presName="compNode" presStyleCnt="0"/>
      <dgm:spPr/>
    </dgm:pt>
    <dgm:pt modelId="{73204FFA-E4D8-47F9-B1BB-ACC4FCB83B3E}" type="pres">
      <dgm:prSet presAssocID="{077616A7-44D6-4CC3-9678-314E02D843E2}" presName="bgRect" presStyleLbl="bgShp" presStyleIdx="0" presStyleCnt="4"/>
      <dgm:spPr>
        <a:solidFill>
          <a:srgbClr val="FF734D"/>
        </a:solidFill>
      </dgm:spPr>
    </dgm:pt>
    <dgm:pt modelId="{67915622-8441-4B8D-9B55-923908BBF1BA}" type="pres">
      <dgm:prSet presAssocID="{077616A7-44D6-4CC3-9678-314E02D843E2}" presName="iconRect" presStyleLbl="node1" presStyleIdx="0" presStyleCnt="4"/>
      <dgm:spPr>
        <a:blipFill>
          <a:blip xmlns:r="http://schemas.openxmlformats.org/officeDocument/2006/relationships" r:embed="rId1">
            <a:duotone>
              <a:schemeClr val="accent4">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mputer"/>
        </a:ext>
      </dgm:extLst>
    </dgm:pt>
    <dgm:pt modelId="{D0433DAD-0327-42CC-80F4-F25341A9F1F4}" type="pres">
      <dgm:prSet presAssocID="{077616A7-44D6-4CC3-9678-314E02D843E2}" presName="spaceRect" presStyleCnt="0"/>
      <dgm:spPr/>
    </dgm:pt>
    <dgm:pt modelId="{A4C34F78-8404-4912-9C59-1D78B0F18C34}" type="pres">
      <dgm:prSet presAssocID="{077616A7-44D6-4CC3-9678-314E02D843E2}" presName="parTx" presStyleLbl="revTx" presStyleIdx="0" presStyleCnt="4">
        <dgm:presLayoutVars>
          <dgm:chMax val="0"/>
          <dgm:chPref val="0"/>
        </dgm:presLayoutVars>
      </dgm:prSet>
      <dgm:spPr/>
    </dgm:pt>
    <dgm:pt modelId="{C0B096EE-75E6-417D-A69E-5B479ADA7CCF}" type="pres">
      <dgm:prSet presAssocID="{3A02A3AE-C9B6-4081-901D-10A438B15929}" presName="sibTrans" presStyleCnt="0"/>
      <dgm:spPr/>
    </dgm:pt>
    <dgm:pt modelId="{4843DB27-B6C6-45E8-8F12-FEEA2681A1D6}" type="pres">
      <dgm:prSet presAssocID="{BF02CC37-7C92-4AE9-AA0B-8BAD4ED8319F}" presName="compNode" presStyleCnt="0"/>
      <dgm:spPr/>
    </dgm:pt>
    <dgm:pt modelId="{12F7B984-DDEF-46AB-8EF1-41471C487720}" type="pres">
      <dgm:prSet presAssocID="{BF02CC37-7C92-4AE9-AA0B-8BAD4ED8319F}" presName="bgRect" presStyleLbl="bgShp" presStyleIdx="1" presStyleCnt="4"/>
      <dgm:spPr>
        <a:solidFill>
          <a:srgbClr val="FF734D"/>
        </a:solidFill>
      </dgm:spPr>
    </dgm:pt>
    <dgm:pt modelId="{FBA975EB-94BD-4082-98AD-36D6BD0550EC}" type="pres">
      <dgm:prSet presAssocID="{BF02CC37-7C92-4AE9-AA0B-8BAD4ED8319F}" presName="iconRect" presStyleLbl="node1" presStyleIdx="1" presStyleCnt="4"/>
      <dgm:spPr>
        <a:blipFill>
          <a:blip xmlns:r="http://schemas.openxmlformats.org/officeDocument/2006/relationships" r:embed="rId3">
            <a:duotone>
              <a:schemeClr val="accent4">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Atom"/>
        </a:ext>
      </dgm:extLst>
    </dgm:pt>
    <dgm:pt modelId="{91AE2182-23CE-4ECB-B2BA-3BFD4381D99F}" type="pres">
      <dgm:prSet presAssocID="{BF02CC37-7C92-4AE9-AA0B-8BAD4ED8319F}" presName="spaceRect" presStyleCnt="0"/>
      <dgm:spPr/>
    </dgm:pt>
    <dgm:pt modelId="{2DD2FFAF-AC79-4459-88DD-E09EAF888807}" type="pres">
      <dgm:prSet presAssocID="{BF02CC37-7C92-4AE9-AA0B-8BAD4ED8319F}" presName="parTx" presStyleLbl="revTx" presStyleIdx="1" presStyleCnt="4">
        <dgm:presLayoutVars>
          <dgm:chMax val="0"/>
          <dgm:chPref val="0"/>
        </dgm:presLayoutVars>
      </dgm:prSet>
      <dgm:spPr/>
    </dgm:pt>
    <dgm:pt modelId="{42B5922D-0373-466E-A482-20FD2F448A53}" type="pres">
      <dgm:prSet presAssocID="{8CF6986C-A08C-43AD-B213-29E82B4B65A8}" presName="sibTrans" presStyleCnt="0"/>
      <dgm:spPr/>
    </dgm:pt>
    <dgm:pt modelId="{F453E17C-D406-4CE3-B07F-D62B7D20370A}" type="pres">
      <dgm:prSet presAssocID="{8E1EBBF4-D683-41A1-A539-028206AE74D4}" presName="compNode" presStyleCnt="0"/>
      <dgm:spPr/>
    </dgm:pt>
    <dgm:pt modelId="{1CCC9831-C2EB-43B7-B93B-4C20DEA7DAB3}" type="pres">
      <dgm:prSet presAssocID="{8E1EBBF4-D683-41A1-A539-028206AE74D4}" presName="bgRect" presStyleLbl="bgShp" presStyleIdx="2" presStyleCnt="4"/>
      <dgm:spPr>
        <a:solidFill>
          <a:srgbClr val="FF734D"/>
        </a:solidFill>
      </dgm:spPr>
    </dgm:pt>
    <dgm:pt modelId="{10AD0DCB-B028-40E8-A9EC-6E60755A26D4}" type="pres">
      <dgm:prSet presAssocID="{8E1EBBF4-D683-41A1-A539-028206AE74D4}" presName="iconRect" presStyleLbl="node1" presStyleIdx="2" presStyleCnt="4"/>
      <dgm:spPr>
        <a:blipFill>
          <a:blip xmlns:r="http://schemas.openxmlformats.org/officeDocument/2006/relationships" r:embed="rId5">
            <a:duotone>
              <a:schemeClr val="accent4">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aptop"/>
        </a:ext>
      </dgm:extLst>
    </dgm:pt>
    <dgm:pt modelId="{0BA21CE7-C405-4389-8FF1-DDFFD5EA5A6D}" type="pres">
      <dgm:prSet presAssocID="{8E1EBBF4-D683-41A1-A539-028206AE74D4}" presName="spaceRect" presStyleCnt="0"/>
      <dgm:spPr/>
    </dgm:pt>
    <dgm:pt modelId="{3EEF110E-067D-4028-8447-B3E2C7C519DB}" type="pres">
      <dgm:prSet presAssocID="{8E1EBBF4-D683-41A1-A539-028206AE74D4}" presName="parTx" presStyleLbl="revTx" presStyleIdx="2" presStyleCnt="4">
        <dgm:presLayoutVars>
          <dgm:chMax val="0"/>
          <dgm:chPref val="0"/>
        </dgm:presLayoutVars>
      </dgm:prSet>
      <dgm:spPr/>
    </dgm:pt>
    <dgm:pt modelId="{1EADC777-2871-4101-92B5-C2D94C820ED2}" type="pres">
      <dgm:prSet presAssocID="{1746DB0E-2156-48D1-9B83-4B41FD289FC7}" presName="sibTrans" presStyleCnt="0"/>
      <dgm:spPr/>
    </dgm:pt>
    <dgm:pt modelId="{A4EAAA94-E1D2-4C4D-8014-A121D7A6A6C2}" type="pres">
      <dgm:prSet presAssocID="{2BAA7589-EEB0-4A1C-A171-1A9215DC4688}" presName="compNode" presStyleCnt="0"/>
      <dgm:spPr/>
    </dgm:pt>
    <dgm:pt modelId="{F572279D-4522-468C-BDDA-DBAC5940973D}" type="pres">
      <dgm:prSet presAssocID="{2BAA7589-EEB0-4A1C-A171-1A9215DC4688}" presName="bgRect" presStyleLbl="bgShp" presStyleIdx="3" presStyleCnt="4"/>
      <dgm:spPr>
        <a:solidFill>
          <a:srgbClr val="FF734D"/>
        </a:solidFill>
      </dgm:spPr>
    </dgm:pt>
    <dgm:pt modelId="{D06A8CE0-8E2B-42FC-9FE7-2155E5435F75}" type="pres">
      <dgm:prSet presAssocID="{2BAA7589-EEB0-4A1C-A171-1A9215DC4688}" presName="iconRect" presStyleLbl="node1" presStyleIdx="3" presStyleCnt="4"/>
      <dgm:spPr>
        <a:blipFill>
          <a:blip xmlns:r="http://schemas.openxmlformats.org/officeDocument/2006/relationships" r:embed="rId7">
            <a:duotone>
              <a:schemeClr val="accent4">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ar chart"/>
        </a:ext>
      </dgm:extLst>
    </dgm:pt>
    <dgm:pt modelId="{24A83E30-F916-4592-A765-DE2EF5DE076F}" type="pres">
      <dgm:prSet presAssocID="{2BAA7589-EEB0-4A1C-A171-1A9215DC4688}" presName="spaceRect" presStyleCnt="0"/>
      <dgm:spPr/>
    </dgm:pt>
    <dgm:pt modelId="{0A552ACB-F773-41E6-B4EA-F5ECC40C2F38}" type="pres">
      <dgm:prSet presAssocID="{2BAA7589-EEB0-4A1C-A171-1A9215DC4688}" presName="parTx" presStyleLbl="revTx" presStyleIdx="3" presStyleCnt="4">
        <dgm:presLayoutVars>
          <dgm:chMax val="0"/>
          <dgm:chPref val="0"/>
        </dgm:presLayoutVars>
      </dgm:prSet>
      <dgm:spPr/>
    </dgm:pt>
  </dgm:ptLst>
  <dgm:cxnLst>
    <dgm:cxn modelId="{F501D008-38B9-EE43-9A4F-0BD08910C077}" type="presOf" srcId="{2BAA7589-EEB0-4A1C-A171-1A9215DC4688}" destId="{0A552ACB-F773-41E6-B4EA-F5ECC40C2F38}" srcOrd="0" destOrd="0" presId="urn:microsoft.com/office/officeart/2018/2/layout/IconVerticalSolidList"/>
    <dgm:cxn modelId="{58D93910-EB7E-A640-A97B-62527A29472C}" type="presOf" srcId="{BF02CC37-7C92-4AE9-AA0B-8BAD4ED8319F}" destId="{2DD2FFAF-AC79-4459-88DD-E09EAF888807}" srcOrd="0" destOrd="0" presId="urn:microsoft.com/office/officeart/2018/2/layout/IconVerticalSolidList"/>
    <dgm:cxn modelId="{F5893618-FED7-FE4D-9296-4EA050FA692C}" type="presOf" srcId="{077616A7-44D6-4CC3-9678-314E02D843E2}" destId="{A4C34F78-8404-4912-9C59-1D78B0F18C34}" srcOrd="0" destOrd="0" presId="urn:microsoft.com/office/officeart/2018/2/layout/IconVerticalSolidList"/>
    <dgm:cxn modelId="{A21CFE31-62B9-1346-B1B7-C60C274FE244}" type="presOf" srcId="{8E1EBBF4-D683-41A1-A539-028206AE74D4}" destId="{3EEF110E-067D-4028-8447-B3E2C7C519DB}" srcOrd="0" destOrd="0" presId="urn:microsoft.com/office/officeart/2018/2/layout/IconVerticalSolidList"/>
    <dgm:cxn modelId="{8682CB53-FD12-476C-88B3-22875F1BFF96}" srcId="{9FADD642-4831-4BAA-9472-0A78217581A5}" destId="{BF02CC37-7C92-4AE9-AA0B-8BAD4ED8319F}" srcOrd="1" destOrd="0" parTransId="{B851484E-47EF-4751-A7BE-A7A5B7191F7D}" sibTransId="{8CF6986C-A08C-43AD-B213-29E82B4B65A8}"/>
    <dgm:cxn modelId="{728F2288-A89D-45F5-A555-BCD40872E9CA}" srcId="{9FADD642-4831-4BAA-9472-0A78217581A5}" destId="{8E1EBBF4-D683-41A1-A539-028206AE74D4}" srcOrd="2" destOrd="0" parTransId="{C557920E-D361-42C6-9EA7-305431FFAF4C}" sibTransId="{1746DB0E-2156-48D1-9B83-4B41FD289FC7}"/>
    <dgm:cxn modelId="{56BD8DA0-0D6C-415F-95BF-582078B8067C}" srcId="{9FADD642-4831-4BAA-9472-0A78217581A5}" destId="{077616A7-44D6-4CC3-9678-314E02D843E2}" srcOrd="0" destOrd="0" parTransId="{6DD098B5-F2DC-4090-9611-D80DF1080EB6}" sibTransId="{3A02A3AE-C9B6-4081-901D-10A438B15929}"/>
    <dgm:cxn modelId="{A926ECC8-63BB-433A-833F-61EA8503F027}" srcId="{9FADD642-4831-4BAA-9472-0A78217581A5}" destId="{2BAA7589-EEB0-4A1C-A171-1A9215DC4688}" srcOrd="3" destOrd="0" parTransId="{6BBBFD6A-3D5A-4F0E-B900-A91EE9002920}" sibTransId="{4C1E6B9A-B3D4-408F-BBD0-E3010B813A87}"/>
    <dgm:cxn modelId="{C3430CE6-E69C-5243-AF81-FE30A06AA84D}" type="presOf" srcId="{9FADD642-4831-4BAA-9472-0A78217581A5}" destId="{5A70C130-9271-49E8-8395-31EB2BCCC9E0}" srcOrd="0" destOrd="0" presId="urn:microsoft.com/office/officeart/2018/2/layout/IconVerticalSolidList"/>
    <dgm:cxn modelId="{B166EE96-8228-2A44-912D-5DC54F62B5C0}" type="presParOf" srcId="{5A70C130-9271-49E8-8395-31EB2BCCC9E0}" destId="{D63C9C23-1C41-4A1E-BABB-4B85F0B40328}" srcOrd="0" destOrd="0" presId="urn:microsoft.com/office/officeart/2018/2/layout/IconVerticalSolidList"/>
    <dgm:cxn modelId="{DBA18CEF-ED97-E14D-9638-A797845236EB}" type="presParOf" srcId="{D63C9C23-1C41-4A1E-BABB-4B85F0B40328}" destId="{73204FFA-E4D8-47F9-B1BB-ACC4FCB83B3E}" srcOrd="0" destOrd="0" presId="urn:microsoft.com/office/officeart/2018/2/layout/IconVerticalSolidList"/>
    <dgm:cxn modelId="{4DEEC820-7D76-8847-9129-2E23B15217DE}" type="presParOf" srcId="{D63C9C23-1C41-4A1E-BABB-4B85F0B40328}" destId="{67915622-8441-4B8D-9B55-923908BBF1BA}" srcOrd="1" destOrd="0" presId="urn:microsoft.com/office/officeart/2018/2/layout/IconVerticalSolidList"/>
    <dgm:cxn modelId="{E628313F-666E-B640-A35B-EBC775079D27}" type="presParOf" srcId="{D63C9C23-1C41-4A1E-BABB-4B85F0B40328}" destId="{D0433DAD-0327-42CC-80F4-F25341A9F1F4}" srcOrd="2" destOrd="0" presId="urn:microsoft.com/office/officeart/2018/2/layout/IconVerticalSolidList"/>
    <dgm:cxn modelId="{14347E95-79EF-E843-B7B2-8CD87E1BB135}" type="presParOf" srcId="{D63C9C23-1C41-4A1E-BABB-4B85F0B40328}" destId="{A4C34F78-8404-4912-9C59-1D78B0F18C34}" srcOrd="3" destOrd="0" presId="urn:microsoft.com/office/officeart/2018/2/layout/IconVerticalSolidList"/>
    <dgm:cxn modelId="{6D9D357B-C3BA-1947-924E-BFC919A9D353}" type="presParOf" srcId="{5A70C130-9271-49E8-8395-31EB2BCCC9E0}" destId="{C0B096EE-75E6-417D-A69E-5B479ADA7CCF}" srcOrd="1" destOrd="0" presId="urn:microsoft.com/office/officeart/2018/2/layout/IconVerticalSolidList"/>
    <dgm:cxn modelId="{38BAE518-3023-4D4F-8841-262D4344363D}" type="presParOf" srcId="{5A70C130-9271-49E8-8395-31EB2BCCC9E0}" destId="{4843DB27-B6C6-45E8-8F12-FEEA2681A1D6}" srcOrd="2" destOrd="0" presId="urn:microsoft.com/office/officeart/2018/2/layout/IconVerticalSolidList"/>
    <dgm:cxn modelId="{C5020A2B-02E1-6441-903A-2CB7468A2D53}" type="presParOf" srcId="{4843DB27-B6C6-45E8-8F12-FEEA2681A1D6}" destId="{12F7B984-DDEF-46AB-8EF1-41471C487720}" srcOrd="0" destOrd="0" presId="urn:microsoft.com/office/officeart/2018/2/layout/IconVerticalSolidList"/>
    <dgm:cxn modelId="{B680E706-651E-FB45-A6B5-263D137FA6FA}" type="presParOf" srcId="{4843DB27-B6C6-45E8-8F12-FEEA2681A1D6}" destId="{FBA975EB-94BD-4082-98AD-36D6BD0550EC}" srcOrd="1" destOrd="0" presId="urn:microsoft.com/office/officeart/2018/2/layout/IconVerticalSolidList"/>
    <dgm:cxn modelId="{4B7E0A76-3947-5C49-B4DE-0BAA3DB89C45}" type="presParOf" srcId="{4843DB27-B6C6-45E8-8F12-FEEA2681A1D6}" destId="{91AE2182-23CE-4ECB-B2BA-3BFD4381D99F}" srcOrd="2" destOrd="0" presId="urn:microsoft.com/office/officeart/2018/2/layout/IconVerticalSolidList"/>
    <dgm:cxn modelId="{A621E30E-618B-8146-8726-2ADD9D9AC84E}" type="presParOf" srcId="{4843DB27-B6C6-45E8-8F12-FEEA2681A1D6}" destId="{2DD2FFAF-AC79-4459-88DD-E09EAF888807}" srcOrd="3" destOrd="0" presId="urn:microsoft.com/office/officeart/2018/2/layout/IconVerticalSolidList"/>
    <dgm:cxn modelId="{7D28B817-A13C-3049-9D05-CE290FB7220E}" type="presParOf" srcId="{5A70C130-9271-49E8-8395-31EB2BCCC9E0}" destId="{42B5922D-0373-466E-A482-20FD2F448A53}" srcOrd="3" destOrd="0" presId="urn:microsoft.com/office/officeart/2018/2/layout/IconVerticalSolidList"/>
    <dgm:cxn modelId="{DDADE21C-8FD2-9C44-A2DC-025BFCF9C804}" type="presParOf" srcId="{5A70C130-9271-49E8-8395-31EB2BCCC9E0}" destId="{F453E17C-D406-4CE3-B07F-D62B7D20370A}" srcOrd="4" destOrd="0" presId="urn:microsoft.com/office/officeart/2018/2/layout/IconVerticalSolidList"/>
    <dgm:cxn modelId="{855109A8-DA82-004D-B43E-0D1A44B5AC4F}" type="presParOf" srcId="{F453E17C-D406-4CE3-B07F-D62B7D20370A}" destId="{1CCC9831-C2EB-43B7-B93B-4C20DEA7DAB3}" srcOrd="0" destOrd="0" presId="urn:microsoft.com/office/officeart/2018/2/layout/IconVerticalSolidList"/>
    <dgm:cxn modelId="{FB139B11-596D-F147-99F8-6DD4EB0A0FC3}" type="presParOf" srcId="{F453E17C-D406-4CE3-B07F-D62B7D20370A}" destId="{10AD0DCB-B028-40E8-A9EC-6E60755A26D4}" srcOrd="1" destOrd="0" presId="urn:microsoft.com/office/officeart/2018/2/layout/IconVerticalSolidList"/>
    <dgm:cxn modelId="{7389C83E-2090-F048-B0A5-6A99DE642901}" type="presParOf" srcId="{F453E17C-D406-4CE3-B07F-D62B7D20370A}" destId="{0BA21CE7-C405-4389-8FF1-DDFFD5EA5A6D}" srcOrd="2" destOrd="0" presId="urn:microsoft.com/office/officeart/2018/2/layout/IconVerticalSolidList"/>
    <dgm:cxn modelId="{758D5775-8227-7247-BA12-2363BFCAD606}" type="presParOf" srcId="{F453E17C-D406-4CE3-B07F-D62B7D20370A}" destId="{3EEF110E-067D-4028-8447-B3E2C7C519DB}" srcOrd="3" destOrd="0" presId="urn:microsoft.com/office/officeart/2018/2/layout/IconVerticalSolidList"/>
    <dgm:cxn modelId="{F79902D0-A4A9-BB45-957B-4A0B3D954B3E}" type="presParOf" srcId="{5A70C130-9271-49E8-8395-31EB2BCCC9E0}" destId="{1EADC777-2871-4101-92B5-C2D94C820ED2}" srcOrd="5" destOrd="0" presId="urn:microsoft.com/office/officeart/2018/2/layout/IconVerticalSolidList"/>
    <dgm:cxn modelId="{A0EE9C6C-EF5E-AC42-AC86-7392AE0D5CE1}" type="presParOf" srcId="{5A70C130-9271-49E8-8395-31EB2BCCC9E0}" destId="{A4EAAA94-E1D2-4C4D-8014-A121D7A6A6C2}" srcOrd="6" destOrd="0" presId="urn:microsoft.com/office/officeart/2018/2/layout/IconVerticalSolidList"/>
    <dgm:cxn modelId="{D3E6E012-6540-0C4B-9999-91B1AC3BD028}" type="presParOf" srcId="{A4EAAA94-E1D2-4C4D-8014-A121D7A6A6C2}" destId="{F572279D-4522-468C-BDDA-DBAC5940973D}" srcOrd="0" destOrd="0" presId="urn:microsoft.com/office/officeart/2018/2/layout/IconVerticalSolidList"/>
    <dgm:cxn modelId="{64AD8090-2838-9C46-9567-64E9F10B87F5}" type="presParOf" srcId="{A4EAAA94-E1D2-4C4D-8014-A121D7A6A6C2}" destId="{D06A8CE0-8E2B-42FC-9FE7-2155E5435F75}" srcOrd="1" destOrd="0" presId="urn:microsoft.com/office/officeart/2018/2/layout/IconVerticalSolidList"/>
    <dgm:cxn modelId="{D87BB007-0745-2943-8B61-D0B9EBCF976B}" type="presParOf" srcId="{A4EAAA94-E1D2-4C4D-8014-A121D7A6A6C2}" destId="{24A83E30-F916-4592-A765-DE2EF5DE076F}" srcOrd="2" destOrd="0" presId="urn:microsoft.com/office/officeart/2018/2/layout/IconVerticalSolidList"/>
    <dgm:cxn modelId="{61A8635D-DBE3-964E-B430-9012D25F3AD8}" type="presParOf" srcId="{A4EAAA94-E1D2-4C4D-8014-A121D7A6A6C2}" destId="{0A552ACB-F773-41E6-B4EA-F5ECC40C2F3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6D7D09-6621-41ED-A9B3-41A87E08948D}">
      <dsp:nvSpPr>
        <dsp:cNvPr id="0" name=""/>
        <dsp:cNvSpPr/>
      </dsp:nvSpPr>
      <dsp:spPr>
        <a:xfrm>
          <a:off x="550403" y="0"/>
          <a:ext cx="626062" cy="626062"/>
        </a:xfrm>
        <a:prstGeom prst="rect">
          <a:avLst/>
        </a:prstGeom>
        <a:blipFill>
          <a:blip xmlns:r="http://schemas.openxmlformats.org/officeDocument/2006/relationships" r:embed="rId1">
            <a:biLevel thresh="25000"/>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F52481-2373-43B7-AA3C-0BFD49C66E28}">
      <dsp:nvSpPr>
        <dsp:cNvPr id="0" name=""/>
        <dsp:cNvSpPr/>
      </dsp:nvSpPr>
      <dsp:spPr>
        <a:xfrm>
          <a:off x="47631" y="595071"/>
          <a:ext cx="1788749" cy="12407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US" sz="2000" kern="1200">
              <a:solidFill>
                <a:schemeClr val="bg1"/>
              </a:solidFill>
            </a:rPr>
            <a:t>Increased complexity of</a:t>
          </a:r>
        </a:p>
      </dsp:txBody>
      <dsp:txXfrm>
        <a:off x="47631" y="595071"/>
        <a:ext cx="1788749" cy="1240793"/>
      </dsp:txXfrm>
    </dsp:sp>
    <dsp:sp modelId="{DC9A9D5B-DEE9-4F18-9D2A-CF70C15E09E5}">
      <dsp:nvSpPr>
        <dsp:cNvPr id="0" name=""/>
        <dsp:cNvSpPr/>
      </dsp:nvSpPr>
      <dsp:spPr>
        <a:xfrm>
          <a:off x="4343" y="1852258"/>
          <a:ext cx="1788749" cy="1974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Font typeface="Arial" panose="020B0604020202020204" pitchFamily="34" charset="0"/>
            <a:buNone/>
          </a:pPr>
          <a:r>
            <a:rPr lang="en-US" sz="1800" kern="1200">
              <a:solidFill>
                <a:schemeClr val="bg1"/>
              </a:solidFill>
            </a:rPr>
            <a:t>Today’s research questions</a:t>
          </a:r>
        </a:p>
        <a:p>
          <a:pPr marL="0" lvl="0" indent="0" algn="ctr" defTabSz="800100">
            <a:lnSpc>
              <a:spcPct val="100000"/>
            </a:lnSpc>
            <a:spcBef>
              <a:spcPct val="0"/>
            </a:spcBef>
            <a:spcAft>
              <a:spcPct val="35000"/>
            </a:spcAft>
            <a:buFont typeface="Arial" panose="020B0604020202020204" pitchFamily="34" charset="0"/>
            <a:buNone/>
          </a:pPr>
          <a:r>
            <a:rPr lang="en-US" sz="1800" kern="1200">
              <a:solidFill>
                <a:schemeClr val="bg1"/>
              </a:solidFill>
            </a:rPr>
            <a:t>Data</a:t>
          </a:r>
        </a:p>
        <a:p>
          <a:pPr marL="0" lvl="0" indent="0" algn="ctr" defTabSz="800100">
            <a:lnSpc>
              <a:spcPct val="100000"/>
            </a:lnSpc>
            <a:spcBef>
              <a:spcPct val="0"/>
            </a:spcBef>
            <a:spcAft>
              <a:spcPct val="35000"/>
            </a:spcAft>
            <a:buFont typeface="Arial" panose="020B0604020202020204" pitchFamily="34" charset="0"/>
            <a:buNone/>
          </a:pPr>
          <a:r>
            <a:rPr lang="en-US" sz="1800" kern="1200">
              <a:solidFill>
                <a:schemeClr val="bg1"/>
              </a:solidFill>
            </a:rPr>
            <a:t>Hardware and software</a:t>
          </a:r>
        </a:p>
        <a:p>
          <a:pPr marL="0" lvl="0" indent="0" algn="ctr" defTabSz="800100">
            <a:lnSpc>
              <a:spcPct val="100000"/>
            </a:lnSpc>
            <a:spcBef>
              <a:spcPct val="0"/>
            </a:spcBef>
            <a:spcAft>
              <a:spcPct val="35000"/>
            </a:spcAft>
            <a:buFont typeface="Arial" panose="020B0604020202020204" pitchFamily="34" charset="0"/>
            <a:buNone/>
          </a:pPr>
          <a:r>
            <a:rPr lang="en-US" sz="1800" kern="1200">
              <a:solidFill>
                <a:schemeClr val="bg1"/>
              </a:solidFill>
            </a:rPr>
            <a:t>Skills required</a:t>
          </a:r>
        </a:p>
      </dsp:txBody>
      <dsp:txXfrm>
        <a:off x="4343" y="1852258"/>
        <a:ext cx="1788749" cy="1974691"/>
      </dsp:txXfrm>
    </dsp:sp>
    <dsp:sp modelId="{B0D2A1B3-0B1B-4C4A-AEF9-EDE12B941C3D}">
      <dsp:nvSpPr>
        <dsp:cNvPr id="0" name=""/>
        <dsp:cNvSpPr/>
      </dsp:nvSpPr>
      <dsp:spPr>
        <a:xfrm>
          <a:off x="2683068" y="0"/>
          <a:ext cx="626062" cy="626062"/>
        </a:xfrm>
        <a:prstGeom prst="rect">
          <a:avLst/>
        </a:prstGeom>
        <a:blipFill>
          <a:blip xmlns:r="http://schemas.openxmlformats.org/officeDocument/2006/relationships" r:embed="rId3">
            <a:biLevel thresh="2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D27AC4-4D60-4392-A355-8E6EB581E0D6}">
      <dsp:nvSpPr>
        <dsp:cNvPr id="0" name=""/>
        <dsp:cNvSpPr/>
      </dsp:nvSpPr>
      <dsp:spPr>
        <a:xfrm>
          <a:off x="2257220" y="593135"/>
          <a:ext cx="1788749" cy="12407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US" sz="2000" kern="1200">
              <a:solidFill>
                <a:schemeClr val="bg1"/>
              </a:solidFill>
            </a:rPr>
            <a:t>Greater need for openness and reproducibility</a:t>
          </a:r>
        </a:p>
      </dsp:txBody>
      <dsp:txXfrm>
        <a:off x="2257220" y="593135"/>
        <a:ext cx="1788749" cy="1240793"/>
      </dsp:txXfrm>
    </dsp:sp>
    <dsp:sp modelId="{D398A139-BD3D-4715-9175-DB62977C5700}">
      <dsp:nvSpPr>
        <dsp:cNvPr id="0" name=""/>
        <dsp:cNvSpPr/>
      </dsp:nvSpPr>
      <dsp:spPr>
        <a:xfrm>
          <a:off x="2258562" y="1852258"/>
          <a:ext cx="1788749" cy="1974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solidFill>
                <a:schemeClr val="bg1"/>
              </a:solidFill>
            </a:rPr>
            <a:t>Driving policy questions</a:t>
          </a:r>
        </a:p>
        <a:p>
          <a:pPr marL="0" lvl="0" indent="0" algn="ctr" defTabSz="800100">
            <a:lnSpc>
              <a:spcPct val="100000"/>
            </a:lnSpc>
            <a:spcBef>
              <a:spcPct val="0"/>
            </a:spcBef>
            <a:spcAft>
              <a:spcPct val="35000"/>
            </a:spcAft>
            <a:buNone/>
          </a:pPr>
          <a:r>
            <a:rPr lang="en-US" sz="1800" kern="1200">
              <a:solidFill>
                <a:schemeClr val="bg1"/>
              </a:solidFill>
            </a:rPr>
            <a:t>Interdisciplinary distributed projects </a:t>
          </a:r>
        </a:p>
      </dsp:txBody>
      <dsp:txXfrm>
        <a:off x="2258562" y="1852258"/>
        <a:ext cx="1788749" cy="1974691"/>
      </dsp:txXfrm>
    </dsp:sp>
    <dsp:sp modelId="{1091B95E-CC3D-4E37-8925-A2431D32DBB7}">
      <dsp:nvSpPr>
        <dsp:cNvPr id="0" name=""/>
        <dsp:cNvSpPr/>
      </dsp:nvSpPr>
      <dsp:spPr>
        <a:xfrm>
          <a:off x="4766211" y="0"/>
          <a:ext cx="626062" cy="626062"/>
        </a:xfrm>
        <a:prstGeom prst="rect">
          <a:avLst/>
        </a:prstGeom>
        <a:blipFill>
          <a:blip xmlns:r="http://schemas.openxmlformats.org/officeDocument/2006/relationships" r:embed="rId5">
            <a:biLevel thresh="25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5C1EE9-72B6-4971-8D10-2ACBDA09AB33}">
      <dsp:nvSpPr>
        <dsp:cNvPr id="0" name=""/>
        <dsp:cNvSpPr/>
      </dsp:nvSpPr>
      <dsp:spPr>
        <a:xfrm>
          <a:off x="4195492" y="593135"/>
          <a:ext cx="1788749" cy="12407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US" sz="2000" kern="1200">
              <a:solidFill>
                <a:schemeClr val="bg1"/>
              </a:solidFill>
            </a:rPr>
            <a:t>Opportunity to integrate research with teaching</a:t>
          </a:r>
        </a:p>
      </dsp:txBody>
      <dsp:txXfrm>
        <a:off x="4195492" y="593135"/>
        <a:ext cx="1788749" cy="1240793"/>
      </dsp:txXfrm>
    </dsp:sp>
    <dsp:sp modelId="{ED564FA5-64A4-442B-810B-26C10EE6F510}">
      <dsp:nvSpPr>
        <dsp:cNvPr id="0" name=""/>
        <dsp:cNvSpPr/>
      </dsp:nvSpPr>
      <dsp:spPr>
        <a:xfrm>
          <a:off x="4206135" y="1854292"/>
          <a:ext cx="1788749" cy="1974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solidFill>
                <a:schemeClr val="bg1"/>
              </a:solidFill>
            </a:rPr>
            <a:t>Better workforce preparation</a:t>
          </a:r>
        </a:p>
      </dsp:txBody>
      <dsp:txXfrm>
        <a:off x="4206135" y="1854292"/>
        <a:ext cx="1788749" cy="19746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204FFA-E4D8-47F9-B1BB-ACC4FCB83B3E}">
      <dsp:nvSpPr>
        <dsp:cNvPr id="0" name=""/>
        <dsp:cNvSpPr/>
      </dsp:nvSpPr>
      <dsp:spPr>
        <a:xfrm>
          <a:off x="0" y="1864"/>
          <a:ext cx="5394960" cy="945001"/>
        </a:xfrm>
        <a:prstGeom prst="roundRect">
          <a:avLst>
            <a:gd name="adj" fmla="val 10000"/>
          </a:avLst>
        </a:prstGeom>
        <a:solidFill>
          <a:srgbClr val="FF734D"/>
        </a:solidFill>
        <a:ln>
          <a:noFill/>
        </a:ln>
        <a:effectLst/>
      </dsp:spPr>
      <dsp:style>
        <a:lnRef idx="0">
          <a:scrgbClr r="0" g="0" b="0"/>
        </a:lnRef>
        <a:fillRef idx="1">
          <a:scrgbClr r="0" g="0" b="0"/>
        </a:fillRef>
        <a:effectRef idx="0">
          <a:scrgbClr r="0" g="0" b="0"/>
        </a:effectRef>
        <a:fontRef idx="minor"/>
      </dsp:style>
    </dsp:sp>
    <dsp:sp modelId="{67915622-8441-4B8D-9B55-923908BBF1BA}">
      <dsp:nvSpPr>
        <dsp:cNvPr id="0" name=""/>
        <dsp:cNvSpPr/>
      </dsp:nvSpPr>
      <dsp:spPr>
        <a:xfrm>
          <a:off x="285863" y="214489"/>
          <a:ext cx="519750" cy="519750"/>
        </a:xfrm>
        <a:prstGeom prst="rect">
          <a:avLst/>
        </a:prstGeom>
        <a:blipFill>
          <a:blip xmlns:r="http://schemas.openxmlformats.org/officeDocument/2006/relationships" r:embed="rId1">
            <a:duotone>
              <a:schemeClr val="accent4">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C34F78-8404-4912-9C59-1D78B0F18C34}">
      <dsp:nvSpPr>
        <dsp:cNvPr id="0" name=""/>
        <dsp:cNvSpPr/>
      </dsp:nvSpPr>
      <dsp:spPr>
        <a:xfrm>
          <a:off x="1091476" y="1864"/>
          <a:ext cx="4303483" cy="945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013" tIns="100013" rIns="100013" bIns="100013" numCol="1" spcCol="1270" anchor="ctr" anchorCtr="0">
          <a:noAutofit/>
        </a:bodyPr>
        <a:lstStyle/>
        <a:p>
          <a:pPr marL="0" lvl="0" indent="0" algn="l" defTabSz="889000">
            <a:lnSpc>
              <a:spcPct val="100000"/>
            </a:lnSpc>
            <a:spcBef>
              <a:spcPct val="0"/>
            </a:spcBef>
            <a:spcAft>
              <a:spcPct val="35000"/>
            </a:spcAft>
            <a:buNone/>
          </a:pPr>
          <a:r>
            <a:rPr lang="en-US" sz="2000" kern="1200" dirty="0">
              <a:solidFill>
                <a:schemeClr val="bg1"/>
              </a:solidFill>
            </a:rPr>
            <a:t>Usability</a:t>
          </a:r>
        </a:p>
      </dsp:txBody>
      <dsp:txXfrm>
        <a:off x="1091476" y="1864"/>
        <a:ext cx="4303483" cy="945001"/>
      </dsp:txXfrm>
    </dsp:sp>
    <dsp:sp modelId="{12F7B984-DDEF-46AB-8EF1-41471C487720}">
      <dsp:nvSpPr>
        <dsp:cNvPr id="0" name=""/>
        <dsp:cNvSpPr/>
      </dsp:nvSpPr>
      <dsp:spPr>
        <a:xfrm>
          <a:off x="0" y="1183116"/>
          <a:ext cx="5394960" cy="945001"/>
        </a:xfrm>
        <a:prstGeom prst="roundRect">
          <a:avLst>
            <a:gd name="adj" fmla="val 10000"/>
          </a:avLst>
        </a:prstGeom>
        <a:solidFill>
          <a:srgbClr val="FF734D"/>
        </a:solidFill>
        <a:ln>
          <a:noFill/>
        </a:ln>
        <a:effectLst/>
      </dsp:spPr>
      <dsp:style>
        <a:lnRef idx="0">
          <a:scrgbClr r="0" g="0" b="0"/>
        </a:lnRef>
        <a:fillRef idx="1">
          <a:scrgbClr r="0" g="0" b="0"/>
        </a:fillRef>
        <a:effectRef idx="0">
          <a:scrgbClr r="0" g="0" b="0"/>
        </a:effectRef>
        <a:fontRef idx="minor"/>
      </dsp:style>
    </dsp:sp>
    <dsp:sp modelId="{FBA975EB-94BD-4082-98AD-36D6BD0550EC}">
      <dsp:nvSpPr>
        <dsp:cNvPr id="0" name=""/>
        <dsp:cNvSpPr/>
      </dsp:nvSpPr>
      <dsp:spPr>
        <a:xfrm>
          <a:off x="285863" y="1395742"/>
          <a:ext cx="519750" cy="519750"/>
        </a:xfrm>
        <a:prstGeom prst="rect">
          <a:avLst/>
        </a:prstGeom>
        <a:blipFill>
          <a:blip xmlns:r="http://schemas.openxmlformats.org/officeDocument/2006/relationships" r:embed="rId3">
            <a:duotone>
              <a:schemeClr val="accent4">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D2FFAF-AC79-4459-88DD-E09EAF888807}">
      <dsp:nvSpPr>
        <dsp:cNvPr id="0" name=""/>
        <dsp:cNvSpPr/>
      </dsp:nvSpPr>
      <dsp:spPr>
        <a:xfrm>
          <a:off x="1091476" y="1183116"/>
          <a:ext cx="4303483" cy="945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013" tIns="100013" rIns="100013" bIns="100013" numCol="1" spcCol="1270" anchor="ctr" anchorCtr="0">
          <a:noAutofit/>
        </a:bodyPr>
        <a:lstStyle/>
        <a:p>
          <a:pPr marL="0" lvl="0" indent="0" algn="l" defTabSz="889000">
            <a:lnSpc>
              <a:spcPct val="100000"/>
            </a:lnSpc>
            <a:spcBef>
              <a:spcPct val="0"/>
            </a:spcBef>
            <a:spcAft>
              <a:spcPct val="35000"/>
            </a:spcAft>
            <a:buNone/>
          </a:pPr>
          <a:r>
            <a:rPr lang="en-US" sz="2000" kern="1200" dirty="0">
              <a:solidFill>
                <a:schemeClr val="bg1"/>
              </a:solidFill>
            </a:rPr>
            <a:t>Reproducibility and Re-usability</a:t>
          </a:r>
        </a:p>
      </dsp:txBody>
      <dsp:txXfrm>
        <a:off x="1091476" y="1183116"/>
        <a:ext cx="4303483" cy="945001"/>
      </dsp:txXfrm>
    </dsp:sp>
    <dsp:sp modelId="{1CCC9831-C2EB-43B7-B93B-4C20DEA7DAB3}">
      <dsp:nvSpPr>
        <dsp:cNvPr id="0" name=""/>
        <dsp:cNvSpPr/>
      </dsp:nvSpPr>
      <dsp:spPr>
        <a:xfrm>
          <a:off x="0" y="2364368"/>
          <a:ext cx="5394960" cy="945001"/>
        </a:xfrm>
        <a:prstGeom prst="roundRect">
          <a:avLst>
            <a:gd name="adj" fmla="val 10000"/>
          </a:avLst>
        </a:prstGeom>
        <a:solidFill>
          <a:srgbClr val="FF734D"/>
        </a:solidFill>
        <a:ln>
          <a:noFill/>
        </a:ln>
        <a:effectLst/>
      </dsp:spPr>
      <dsp:style>
        <a:lnRef idx="0">
          <a:scrgbClr r="0" g="0" b="0"/>
        </a:lnRef>
        <a:fillRef idx="1">
          <a:scrgbClr r="0" g="0" b="0"/>
        </a:fillRef>
        <a:effectRef idx="0">
          <a:scrgbClr r="0" g="0" b="0"/>
        </a:effectRef>
        <a:fontRef idx="minor"/>
      </dsp:style>
    </dsp:sp>
    <dsp:sp modelId="{10AD0DCB-B028-40E8-A9EC-6E60755A26D4}">
      <dsp:nvSpPr>
        <dsp:cNvPr id="0" name=""/>
        <dsp:cNvSpPr/>
      </dsp:nvSpPr>
      <dsp:spPr>
        <a:xfrm>
          <a:off x="285863" y="2576994"/>
          <a:ext cx="519750" cy="519750"/>
        </a:xfrm>
        <a:prstGeom prst="rect">
          <a:avLst/>
        </a:prstGeom>
        <a:blipFill>
          <a:blip xmlns:r="http://schemas.openxmlformats.org/officeDocument/2006/relationships" r:embed="rId5">
            <a:duotone>
              <a:schemeClr val="accent4">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EF110E-067D-4028-8447-B3E2C7C519DB}">
      <dsp:nvSpPr>
        <dsp:cNvPr id="0" name=""/>
        <dsp:cNvSpPr/>
      </dsp:nvSpPr>
      <dsp:spPr>
        <a:xfrm>
          <a:off x="1091476" y="2364368"/>
          <a:ext cx="4303483" cy="945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013" tIns="100013" rIns="100013" bIns="100013" numCol="1" spcCol="1270" anchor="ctr" anchorCtr="0">
          <a:noAutofit/>
        </a:bodyPr>
        <a:lstStyle/>
        <a:p>
          <a:pPr marL="0" lvl="0" indent="0" algn="l" defTabSz="889000">
            <a:lnSpc>
              <a:spcPct val="100000"/>
            </a:lnSpc>
            <a:spcBef>
              <a:spcPct val="0"/>
            </a:spcBef>
            <a:spcAft>
              <a:spcPct val="35000"/>
            </a:spcAft>
            <a:buNone/>
          </a:pPr>
          <a:r>
            <a:rPr lang="en-US" sz="2000" kern="1200" dirty="0">
              <a:solidFill>
                <a:schemeClr val="bg1"/>
              </a:solidFill>
            </a:rPr>
            <a:t>Interoperability</a:t>
          </a:r>
        </a:p>
      </dsp:txBody>
      <dsp:txXfrm>
        <a:off x="1091476" y="2364368"/>
        <a:ext cx="4303483" cy="945001"/>
      </dsp:txXfrm>
    </dsp:sp>
    <dsp:sp modelId="{F572279D-4522-468C-BDDA-DBAC5940973D}">
      <dsp:nvSpPr>
        <dsp:cNvPr id="0" name=""/>
        <dsp:cNvSpPr/>
      </dsp:nvSpPr>
      <dsp:spPr>
        <a:xfrm>
          <a:off x="0" y="3545620"/>
          <a:ext cx="5394960" cy="945001"/>
        </a:xfrm>
        <a:prstGeom prst="roundRect">
          <a:avLst>
            <a:gd name="adj" fmla="val 10000"/>
          </a:avLst>
        </a:prstGeom>
        <a:solidFill>
          <a:srgbClr val="FF734D"/>
        </a:solidFill>
        <a:ln>
          <a:noFill/>
        </a:ln>
        <a:effectLst/>
      </dsp:spPr>
      <dsp:style>
        <a:lnRef idx="0">
          <a:scrgbClr r="0" g="0" b="0"/>
        </a:lnRef>
        <a:fillRef idx="1">
          <a:scrgbClr r="0" g="0" b="0"/>
        </a:fillRef>
        <a:effectRef idx="0">
          <a:scrgbClr r="0" g="0" b="0"/>
        </a:effectRef>
        <a:fontRef idx="minor"/>
      </dsp:style>
    </dsp:sp>
    <dsp:sp modelId="{D06A8CE0-8E2B-42FC-9FE7-2155E5435F75}">
      <dsp:nvSpPr>
        <dsp:cNvPr id="0" name=""/>
        <dsp:cNvSpPr/>
      </dsp:nvSpPr>
      <dsp:spPr>
        <a:xfrm>
          <a:off x="285863" y="3758246"/>
          <a:ext cx="519750" cy="519750"/>
        </a:xfrm>
        <a:prstGeom prst="rect">
          <a:avLst/>
        </a:prstGeom>
        <a:blipFill>
          <a:blip xmlns:r="http://schemas.openxmlformats.org/officeDocument/2006/relationships" r:embed="rId7">
            <a:duotone>
              <a:schemeClr val="accent4">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552ACB-F773-41E6-B4EA-F5ECC40C2F38}">
      <dsp:nvSpPr>
        <dsp:cNvPr id="0" name=""/>
        <dsp:cNvSpPr/>
      </dsp:nvSpPr>
      <dsp:spPr>
        <a:xfrm>
          <a:off x="1091476" y="3545620"/>
          <a:ext cx="4303483" cy="945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013" tIns="100013" rIns="100013" bIns="100013" numCol="1" spcCol="1270" anchor="ctr" anchorCtr="0">
          <a:noAutofit/>
        </a:bodyPr>
        <a:lstStyle/>
        <a:p>
          <a:pPr marL="0" lvl="0" indent="0" algn="l" defTabSz="889000">
            <a:lnSpc>
              <a:spcPct val="100000"/>
            </a:lnSpc>
            <a:spcBef>
              <a:spcPct val="0"/>
            </a:spcBef>
            <a:spcAft>
              <a:spcPct val="35000"/>
            </a:spcAft>
            <a:buNone/>
          </a:pPr>
          <a:r>
            <a:rPr lang="en-US" sz="2000" kern="1200" dirty="0">
              <a:solidFill>
                <a:schemeClr val="bg1"/>
              </a:solidFill>
            </a:rPr>
            <a:t>Sustainability</a:t>
          </a:r>
        </a:p>
      </dsp:txBody>
      <dsp:txXfrm>
        <a:off x="1091476" y="3545620"/>
        <a:ext cx="4303483" cy="945001"/>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8C66CA-E14A-6842-9C86-51EDC5ECED79}" type="datetimeFigureOut">
              <a:t>8/17/23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028313-0235-9E4F-89B2-AFA9A7840FAB}" type="slidenum">
              <a:t>‹#›</a:t>
            </a:fld>
            <a:endParaRPr lang="en-US"/>
          </a:p>
        </p:txBody>
      </p:sp>
    </p:spTree>
    <p:extLst>
      <p:ext uri="{BB962C8B-B14F-4D97-AF65-F5344CB8AC3E}">
        <p14:creationId xmlns:p14="http://schemas.microsoft.com/office/powerpoint/2010/main" val="4023673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E5B87-88FB-6C1B-5389-873E4F07D5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20748B-5B0F-B3F1-C157-CD3BD830E4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127878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244CE-A235-7508-30B0-9A4DB417C9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2D9E976-94CA-B839-6E91-AA78FDBABA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C77CBE-51C6-332D-8A2E-5C9F50970F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356958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46DC0-E8D2-B543-CB3A-6D19DABF7E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6DE9420-3CEF-89A9-5FB2-B3CD896FCB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F2807D3-DEEA-0062-C0D2-B7A31CA1B7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9349262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75953-5BFE-9C8D-1885-DDC1863C0F1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001F65-BFC2-6AB2-2011-146E69468E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38190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03E6F6-2BC0-9CC8-7A1C-5B57695A5F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0B26B1-66D3-12C6-4E4A-17B32325B7E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74539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731C8-C1C3-EC8B-DED2-2515F6571B8E}"/>
              </a:ext>
            </a:extLst>
          </p:cNvPr>
          <p:cNvSpPr>
            <a:spLocks noGrp="1"/>
          </p:cNvSpPr>
          <p:nvPr>
            <p:ph type="ctrTitle" hasCustomPrompt="1"/>
          </p:nvPr>
        </p:nvSpPr>
        <p:spPr>
          <a:xfrm>
            <a:off x="550863" y="549275"/>
            <a:ext cx="5437187" cy="2986234"/>
          </a:xfrm>
        </p:spPr>
        <p:txBody>
          <a:bodyPr anchor="b" anchorCtr="0">
            <a:noAutofit/>
          </a:bodyPr>
          <a:lstStyle>
            <a:lvl1pPr>
              <a:defRPr baseline="0">
                <a:solidFill>
                  <a:schemeClr val="bg1"/>
                </a:solidFill>
                <a:latin typeface="Open Sans Light" pitchFamily="2" charset="0"/>
              </a:defRPr>
            </a:lvl1pPr>
          </a:lstStyle>
          <a:p>
            <a:r>
              <a:rPr lang="en-US" dirty="0"/>
              <a:t>Thank You</a:t>
            </a:r>
          </a:p>
        </p:txBody>
      </p:sp>
      <p:sp>
        <p:nvSpPr>
          <p:cNvPr id="3" name="Subtitle 2">
            <a:extLst>
              <a:ext uri="{FF2B5EF4-FFF2-40B4-BE49-F238E27FC236}">
                <a16:creationId xmlns:a16="http://schemas.microsoft.com/office/drawing/2014/main" id="{1BBB76D8-DB2A-C9FB-252A-070E5CB355BB}"/>
              </a:ext>
            </a:extLst>
          </p:cNvPr>
          <p:cNvSpPr>
            <a:spLocks noGrp="1"/>
          </p:cNvSpPr>
          <p:nvPr>
            <p:ph type="subTitle" idx="1" hasCustomPrompt="1"/>
          </p:nvPr>
        </p:nvSpPr>
        <p:spPr>
          <a:xfrm>
            <a:off x="550863" y="3827610"/>
            <a:ext cx="5437187" cy="2265216"/>
          </a:xfrm>
        </p:spPr>
        <p:txBody>
          <a:bodyPr>
            <a:noAutofit/>
          </a:bodyPr>
          <a:lstStyle>
            <a:lvl1pPr>
              <a:buNone/>
              <a:defRPr sz="2400" baseline="0">
                <a:solidFill>
                  <a:schemeClr val="bg1"/>
                </a:solidFill>
                <a:latin typeface="Open Sans Light" pitchFamily="2" charset="0"/>
              </a:defRPr>
            </a:lvl1pPr>
          </a:lstStyle>
          <a:p>
            <a:r>
              <a:rPr lang="en-US" baseline="0" dirty="0">
                <a:solidFill>
                  <a:schemeClr val="bg1"/>
                </a:solidFill>
                <a:latin typeface="Open Sans Light" pitchFamily="2" charset="0"/>
              </a:rPr>
              <a:t>Name</a:t>
            </a:r>
          </a:p>
          <a:p>
            <a:endParaRPr lang="en-US" baseline="0" dirty="0">
              <a:solidFill>
                <a:schemeClr val="bg1"/>
              </a:solidFill>
              <a:latin typeface="Open Sans Light" pitchFamily="2" charset="0"/>
            </a:endParaRPr>
          </a:p>
          <a:p>
            <a:r>
              <a:rPr lang="en-US" baseline="0" dirty="0">
                <a:solidFill>
                  <a:schemeClr val="bg1"/>
                </a:solidFill>
                <a:latin typeface="Open Sans Light" pitchFamily="2" charset="0"/>
              </a:rPr>
              <a:t>Email</a:t>
            </a:r>
          </a:p>
          <a:p>
            <a:endParaRPr lang="en-US" baseline="0" dirty="0">
              <a:solidFill>
                <a:schemeClr val="bg1"/>
              </a:solidFill>
              <a:latin typeface="Open Sans Light" pitchFamily="2" charset="0"/>
            </a:endParaRPr>
          </a:p>
          <a:p>
            <a:r>
              <a:rPr lang="en-US" baseline="0" dirty="0">
                <a:solidFill>
                  <a:schemeClr val="bg1"/>
                </a:solidFill>
                <a:latin typeface="Open Sans Light" pitchFamily="2" charset="0"/>
              </a:rPr>
              <a:t>https://sciencegateways.org/</a:t>
            </a:r>
          </a:p>
        </p:txBody>
      </p:sp>
      <p:pic>
        <p:nvPicPr>
          <p:cNvPr id="11" name="Picture Placeholder 8" descr="Graphical user interface, website&#10;&#10;Description automatically generated">
            <a:extLst>
              <a:ext uri="{FF2B5EF4-FFF2-40B4-BE49-F238E27FC236}">
                <a16:creationId xmlns:a16="http://schemas.microsoft.com/office/drawing/2014/main" id="{EF6CECEC-79A7-A29B-BC96-810C20EBC1CD}"/>
              </a:ext>
            </a:extLst>
          </p:cNvPr>
          <p:cNvPicPr>
            <a:picLocks noChangeAspect="1"/>
          </p:cNvPicPr>
          <p:nvPr userDrawn="1"/>
        </p:nvPicPr>
        <p:blipFill>
          <a:blip r:embed="rId2"/>
          <a:srcRect l="14501" r="14501"/>
          <a:stretch>
            <a:fillRect/>
          </a:stretch>
        </p:blipFill>
        <p:spPr>
          <a:xfrm>
            <a:off x="6557073" y="1988820"/>
            <a:ext cx="5084064" cy="2880360"/>
          </a:xfrm>
          <a:prstGeom prst="rect">
            <a:avLst/>
          </a:prstGeom>
        </p:spPr>
      </p:pic>
    </p:spTree>
    <p:extLst>
      <p:ext uri="{BB962C8B-B14F-4D97-AF65-F5344CB8AC3E}">
        <p14:creationId xmlns:p14="http://schemas.microsoft.com/office/powerpoint/2010/main" val="19810732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044A2B6-BFD8-AEA2-00C4-6B2166FA7A45}"/>
              </a:ext>
            </a:extLst>
          </p:cNvPr>
          <p:cNvSpPr txBox="1">
            <a:spLocks/>
          </p:cNvSpPr>
          <p:nvPr userDrawn="1"/>
        </p:nvSpPr>
        <p:spPr>
          <a:xfrm>
            <a:off x="550863" y="4508500"/>
            <a:ext cx="4500562" cy="1562959"/>
          </a:xfrm>
          <a:prstGeom prst="rect">
            <a:avLst/>
          </a:prstGeom>
        </p:spPr>
        <p:txBody>
          <a:bodyPr vert="horz" wrap="square" lIns="0" tIns="0" rIns="0" bIns="0" rtlCol="0" anchor="t" anchorCtr="0">
            <a:norm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sysClr val="window" lastClr="FFFFFF"/>
                </a:solidFill>
                <a:effectLst/>
                <a:uLnTx/>
                <a:uFillTx/>
                <a:latin typeface="Open Sans Light" pitchFamily="2" charset="0"/>
                <a:ea typeface="Open Sans Light" pitchFamily="2" charset="0"/>
                <a:cs typeface="Open Sans Light" pitchFamily="2" charset="0"/>
              </a:rPr>
              <a:t>Presentation Title</a:t>
            </a:r>
          </a:p>
        </p:txBody>
      </p:sp>
      <p:pic>
        <p:nvPicPr>
          <p:cNvPr id="8" name="Picture Placeholder 6" descr="Graphical user interface, website&#10;&#10;Description automatically generated">
            <a:extLst>
              <a:ext uri="{FF2B5EF4-FFF2-40B4-BE49-F238E27FC236}">
                <a16:creationId xmlns:a16="http://schemas.microsoft.com/office/drawing/2014/main" id="{F823BBC9-E849-4D5B-90A6-11537B695F96}"/>
              </a:ext>
            </a:extLst>
          </p:cNvPr>
          <p:cNvPicPr>
            <a:picLocks noChangeAspect="1"/>
          </p:cNvPicPr>
          <p:nvPr userDrawn="1"/>
        </p:nvPicPr>
        <p:blipFill rotWithShape="1">
          <a:blip r:embed="rId2"/>
          <a:srcRect t="11514" b="11515"/>
          <a:stretch/>
        </p:blipFill>
        <p:spPr>
          <a:xfrm>
            <a:off x="20" y="1"/>
            <a:ext cx="12191980" cy="3777175"/>
          </a:xfrm>
          <a:custGeom>
            <a:avLst/>
            <a:gdLst/>
            <a:ahLst/>
            <a:cxnLst/>
            <a:rect l="l" t="t" r="r" b="b"/>
            <a:pathLst>
              <a:path w="12192000" h="3777175">
                <a:moveTo>
                  <a:pt x="0" y="0"/>
                </a:moveTo>
                <a:lnTo>
                  <a:pt x="12192000" y="0"/>
                </a:lnTo>
                <a:lnTo>
                  <a:pt x="12192000" y="3777175"/>
                </a:lnTo>
                <a:lnTo>
                  <a:pt x="0" y="3777175"/>
                </a:lnTo>
                <a:close/>
              </a:path>
            </a:pathLst>
          </a:custGeom>
          <a:solidFill>
            <a:srgbClr val="A3A3C1"/>
          </a:solidFill>
        </p:spPr>
      </p:pic>
      <p:sp>
        <p:nvSpPr>
          <p:cNvPr id="9" name="Subtitle 2">
            <a:extLst>
              <a:ext uri="{FF2B5EF4-FFF2-40B4-BE49-F238E27FC236}">
                <a16:creationId xmlns:a16="http://schemas.microsoft.com/office/drawing/2014/main" id="{182B17DE-96B5-1C01-0E9B-5C9F5A3DFD7D}"/>
              </a:ext>
            </a:extLst>
          </p:cNvPr>
          <p:cNvSpPr txBox="1">
            <a:spLocks/>
          </p:cNvSpPr>
          <p:nvPr userDrawn="1"/>
        </p:nvSpPr>
        <p:spPr>
          <a:xfrm>
            <a:off x="5267325" y="4508500"/>
            <a:ext cx="6373813" cy="1562959"/>
          </a:xfrm>
          <a:prstGeom prst="rect">
            <a:avLst/>
          </a:prstGeom>
        </p:spPr>
        <p:txBody>
          <a:bodyPr vert="horz" wrap="square" lIns="0" tIns="0" rIns="0" bIns="0" rtlCol="0" anchor="t">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None/>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228600" algn="l" defTabSz="914400" rtl="0" eaLnBrk="1" fontAlgn="auto" latinLnBrk="0" hangingPunct="1">
              <a:lnSpc>
                <a:spcPct val="100000"/>
              </a:lnSpc>
              <a:spcBef>
                <a:spcPts val="1000"/>
              </a:spcBef>
              <a:spcAft>
                <a:spcPts val="800"/>
              </a:spcAft>
              <a:buClrTx/>
              <a:buSzTx/>
              <a:buFont typeface="Arial" panose="020B0604020202020204" pitchFamily="34" charset="0"/>
              <a:buChar char="•"/>
              <a:tabLst/>
              <a:defRPr/>
            </a:pPr>
            <a:r>
              <a:rPr kumimoji="0" lang="en-US" b="0" i="0" u="none" strike="noStrike" kern="1200" cap="none" spc="0" normalizeH="0" baseline="0" noProof="0">
                <a:ln>
                  <a:noFill/>
                </a:ln>
                <a:solidFill>
                  <a:sysClr val="window" lastClr="FFFFFF">
                    <a:alpha val="60000"/>
                  </a:sysClr>
                </a:solidFill>
                <a:effectLst/>
                <a:uLnTx/>
                <a:uFillTx/>
                <a:latin typeface="Open Sans Light" pitchFamily="2" charset="0"/>
                <a:ea typeface="Open Sans Light" pitchFamily="2" charset="0"/>
                <a:cs typeface="Open Sans Light" pitchFamily="2" charset="0"/>
              </a:rPr>
              <a:t>Presenter Name</a:t>
            </a:r>
          </a:p>
          <a:p>
            <a:pPr marL="0" marR="0" lvl="0" indent="-228600" algn="l" defTabSz="914400" rtl="0" eaLnBrk="1" fontAlgn="auto" latinLnBrk="0" hangingPunct="1">
              <a:lnSpc>
                <a:spcPct val="100000"/>
              </a:lnSpc>
              <a:spcBef>
                <a:spcPts val="1000"/>
              </a:spcBef>
              <a:spcAft>
                <a:spcPts val="800"/>
              </a:spcAft>
              <a:buClrTx/>
              <a:buSzTx/>
              <a:buFont typeface="Arial" panose="020B0604020202020204" pitchFamily="34" charset="0"/>
              <a:buChar char="•"/>
              <a:tabLst/>
              <a:defRPr/>
            </a:pPr>
            <a:endParaRPr kumimoji="0" lang="en-US" b="0" i="0" u="none" strike="noStrike" kern="1200" cap="none" spc="0" normalizeH="0" baseline="0" noProof="0">
              <a:ln>
                <a:noFill/>
              </a:ln>
              <a:solidFill>
                <a:sysClr val="window" lastClr="FFFFFF">
                  <a:alpha val="60000"/>
                </a:sysClr>
              </a:solidFill>
              <a:effectLst/>
              <a:uLnTx/>
              <a:uFillTx/>
              <a:latin typeface="Open Sans Light" pitchFamily="2" charset="0"/>
              <a:ea typeface="Open Sans Light" pitchFamily="2" charset="0"/>
              <a:cs typeface="Open Sans Light" pitchFamily="2" charset="0"/>
            </a:endParaRPr>
          </a:p>
          <a:p>
            <a:pPr marL="0" marR="0" lvl="0" indent="-228600" algn="l" defTabSz="914400" rtl="0" eaLnBrk="1" fontAlgn="auto" latinLnBrk="0" hangingPunct="1">
              <a:lnSpc>
                <a:spcPct val="100000"/>
              </a:lnSpc>
              <a:spcBef>
                <a:spcPts val="1000"/>
              </a:spcBef>
              <a:spcAft>
                <a:spcPts val="800"/>
              </a:spcAft>
              <a:buClrTx/>
              <a:buSzTx/>
              <a:buFont typeface="Arial" panose="020B0604020202020204" pitchFamily="34" charset="0"/>
              <a:buChar char="•"/>
              <a:tabLst/>
              <a:defRPr/>
            </a:pPr>
            <a:r>
              <a:rPr kumimoji="0" lang="en-US" b="0" i="0" u="none" strike="noStrike" kern="1200" cap="none" spc="0" normalizeH="0" baseline="0" noProof="0">
                <a:ln>
                  <a:noFill/>
                </a:ln>
                <a:solidFill>
                  <a:sysClr val="window" lastClr="FFFFFF">
                    <a:alpha val="60000"/>
                  </a:sysClr>
                </a:solidFill>
                <a:effectLst/>
                <a:uLnTx/>
                <a:uFillTx/>
                <a:latin typeface="Open Sans Light" pitchFamily="2" charset="0"/>
                <a:ea typeface="Open Sans Light" pitchFamily="2" charset="0"/>
                <a:cs typeface="Open Sans Light" pitchFamily="2" charset="0"/>
              </a:rPr>
              <a:t>Event</a:t>
            </a:r>
          </a:p>
          <a:p>
            <a:pPr marL="0" marR="0" lvl="0" indent="-228600" algn="l" defTabSz="914400" rtl="0" eaLnBrk="1" fontAlgn="auto" latinLnBrk="0" hangingPunct="1">
              <a:lnSpc>
                <a:spcPct val="100000"/>
              </a:lnSpc>
              <a:spcBef>
                <a:spcPts val="1000"/>
              </a:spcBef>
              <a:spcAft>
                <a:spcPts val="800"/>
              </a:spcAft>
              <a:buClrTx/>
              <a:buSzTx/>
              <a:buFont typeface="Arial" panose="020B0604020202020204" pitchFamily="34" charset="0"/>
              <a:buChar char="•"/>
              <a:tabLst/>
              <a:defRPr/>
            </a:pPr>
            <a:r>
              <a:rPr kumimoji="0" lang="en-US" sz="1800" b="0" i="0" u="none" strike="noStrike" kern="1200" cap="none" spc="0" normalizeH="0" baseline="0" noProof="0">
                <a:ln>
                  <a:noFill/>
                </a:ln>
                <a:solidFill>
                  <a:sysClr val="window" lastClr="FFFFFF">
                    <a:alpha val="60000"/>
                  </a:sysClr>
                </a:solidFill>
                <a:effectLst/>
                <a:uLnTx/>
                <a:uFillTx/>
                <a:latin typeface="Open Sans Light" pitchFamily="2" charset="0"/>
                <a:ea typeface="Open Sans Light" pitchFamily="2" charset="0"/>
                <a:cs typeface="Open Sans Light" pitchFamily="2" charset="0"/>
              </a:rPr>
              <a:t>Date</a:t>
            </a:r>
          </a:p>
        </p:txBody>
      </p:sp>
      <p:pic>
        <p:nvPicPr>
          <p:cNvPr id="10" name="Picture 9" descr="Text&#10;&#10;Description automatically generated">
            <a:extLst>
              <a:ext uri="{FF2B5EF4-FFF2-40B4-BE49-F238E27FC236}">
                <a16:creationId xmlns:a16="http://schemas.microsoft.com/office/drawing/2014/main" id="{5C9AF02C-0444-C79B-5E81-9DBB592831A7}"/>
              </a:ext>
            </a:extLst>
          </p:cNvPr>
          <p:cNvPicPr>
            <a:picLocks noChangeAspect="1"/>
          </p:cNvPicPr>
          <p:nvPr userDrawn="1"/>
        </p:nvPicPr>
        <p:blipFill rotWithShape="1">
          <a:blip r:embed="rId3"/>
          <a:srcRect l="8363" r="7844" b="2"/>
          <a:stretch/>
        </p:blipFill>
        <p:spPr>
          <a:xfrm>
            <a:off x="131663" y="13259"/>
            <a:ext cx="1442073" cy="647141"/>
          </a:xfrm>
          <a:custGeom>
            <a:avLst/>
            <a:gdLst/>
            <a:ahLst/>
            <a:cxnLst/>
            <a:rect l="l" t="t" r="r" b="b"/>
            <a:pathLst>
              <a:path w="7641101" h="3429001">
                <a:moveTo>
                  <a:pt x="0" y="0"/>
                </a:moveTo>
                <a:lnTo>
                  <a:pt x="7641101" y="0"/>
                </a:lnTo>
                <a:lnTo>
                  <a:pt x="7641101" y="3429001"/>
                </a:lnTo>
                <a:lnTo>
                  <a:pt x="0" y="3429001"/>
                </a:lnTo>
                <a:close/>
              </a:path>
            </a:pathLst>
          </a:custGeom>
        </p:spPr>
      </p:pic>
      <p:pic>
        <p:nvPicPr>
          <p:cNvPr id="11" name="Picture 10">
            <a:extLst>
              <a:ext uri="{FF2B5EF4-FFF2-40B4-BE49-F238E27FC236}">
                <a16:creationId xmlns:a16="http://schemas.microsoft.com/office/drawing/2014/main" id="{0458BEBA-511C-4459-53C2-9972D07D1F7A}"/>
              </a:ext>
            </a:extLst>
          </p:cNvPr>
          <p:cNvPicPr>
            <a:picLocks noChangeAspect="1"/>
          </p:cNvPicPr>
          <p:nvPr userDrawn="1"/>
        </p:nvPicPr>
        <p:blipFill>
          <a:blip r:embed="rId4"/>
          <a:stretch>
            <a:fillRect/>
          </a:stretch>
        </p:blipFill>
        <p:spPr>
          <a:xfrm>
            <a:off x="9880599" y="5752376"/>
            <a:ext cx="1030306" cy="1030306"/>
          </a:xfrm>
          <a:prstGeom prst="rect">
            <a:avLst/>
          </a:prstGeom>
        </p:spPr>
      </p:pic>
      <p:sp>
        <p:nvSpPr>
          <p:cNvPr id="12" name="TextBox 11">
            <a:extLst>
              <a:ext uri="{FF2B5EF4-FFF2-40B4-BE49-F238E27FC236}">
                <a16:creationId xmlns:a16="http://schemas.microsoft.com/office/drawing/2014/main" id="{6778F3B0-5A4A-68BD-4524-BEE1EA8EF159}"/>
              </a:ext>
            </a:extLst>
          </p:cNvPr>
          <p:cNvSpPr txBox="1"/>
          <p:nvPr userDrawn="1"/>
        </p:nvSpPr>
        <p:spPr>
          <a:xfrm>
            <a:off x="10910905" y="5898197"/>
            <a:ext cx="1046120" cy="738664"/>
          </a:xfrm>
          <a:prstGeom prst="rect">
            <a:avLst/>
          </a:prstGeom>
          <a:noFill/>
        </p:spPr>
        <p:txBody>
          <a:bodyPr wrap="none" rtlCol="0">
            <a:spAutoFit/>
          </a:bodyPr>
          <a:lstStyle/>
          <a:p>
            <a:r>
              <a:rPr lang="en-US" sz="1400">
                <a:solidFill>
                  <a:prstClr val="white"/>
                </a:solidFill>
                <a:latin typeface="Gill Sans MT"/>
              </a:rPr>
              <a:t>NSF awards</a:t>
            </a:r>
            <a:br>
              <a:rPr lang="en-US" sz="1400">
                <a:solidFill>
                  <a:prstClr val="white"/>
                </a:solidFill>
                <a:latin typeface="Gill Sans MT"/>
              </a:rPr>
            </a:br>
            <a:r>
              <a:rPr lang="en-US" sz="1400">
                <a:solidFill>
                  <a:prstClr val="white"/>
                </a:solidFill>
                <a:latin typeface="Gill Sans MT"/>
              </a:rPr>
              <a:t>1547611</a:t>
            </a:r>
          </a:p>
          <a:p>
            <a:r>
              <a:rPr lang="en-US" sz="1400">
                <a:solidFill>
                  <a:prstClr val="white"/>
                </a:solidFill>
                <a:latin typeface="Gill Sans MT"/>
              </a:rPr>
              <a:t>2231406</a:t>
            </a:r>
          </a:p>
        </p:txBody>
      </p:sp>
    </p:spTree>
    <p:extLst>
      <p:ext uri="{BB962C8B-B14F-4D97-AF65-F5344CB8AC3E}">
        <p14:creationId xmlns:p14="http://schemas.microsoft.com/office/powerpoint/2010/main" val="27966864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15AEB-5872-D7A3-52E2-EC19656B0A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9B0F15-5202-EFB1-B189-18E64C5E915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picture containing text, clipart&#10;&#10;Description automatically generated">
            <a:extLst>
              <a:ext uri="{FF2B5EF4-FFF2-40B4-BE49-F238E27FC236}">
                <a16:creationId xmlns:a16="http://schemas.microsoft.com/office/drawing/2014/main" id="{76724ADF-60C3-0668-66DA-FD55F67CB57A}"/>
              </a:ext>
            </a:extLst>
          </p:cNvPr>
          <p:cNvPicPr>
            <a:picLocks noChangeAspect="1"/>
          </p:cNvPicPr>
          <p:nvPr userDrawn="1"/>
        </p:nvPicPr>
        <p:blipFill>
          <a:blip r:embed="rId2"/>
          <a:stretch>
            <a:fillRect/>
          </a:stretch>
        </p:blipFill>
        <p:spPr>
          <a:xfrm>
            <a:off x="9724604" y="6327140"/>
            <a:ext cx="2467396" cy="383430"/>
          </a:xfrm>
          <a:prstGeom prst="rect">
            <a:avLst/>
          </a:prstGeom>
        </p:spPr>
      </p:pic>
    </p:spTree>
    <p:extLst>
      <p:ext uri="{BB962C8B-B14F-4D97-AF65-F5344CB8AC3E}">
        <p14:creationId xmlns:p14="http://schemas.microsoft.com/office/powerpoint/2010/main" val="3517205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9EC2AB0-8D61-CC09-2853-5AB730E58889}"/>
              </a:ext>
            </a:extLst>
          </p:cNvPr>
          <p:cNvSpPr>
            <a:spLocks noGrp="1"/>
          </p:cNvSpPr>
          <p:nvPr>
            <p:ph type="title" hasCustomPrompt="1"/>
          </p:nvPr>
        </p:nvSpPr>
        <p:spPr>
          <a:xfrm>
            <a:off x="550864" y="549275"/>
            <a:ext cx="3565524" cy="1997855"/>
          </a:xfrm>
        </p:spPr>
        <p:txBody>
          <a:bodyPr wrap="square" anchor="b" anchorCtr="0">
            <a:noAutofit/>
          </a:bodyPr>
          <a:lstStyle>
            <a:lvl1pPr>
              <a:defRPr baseline="0">
                <a:latin typeface="Open Sans Light" pitchFamily="2" charset="0"/>
              </a:defRPr>
            </a:lvl1pPr>
          </a:lstStyle>
          <a:p>
            <a:r>
              <a:rPr lang="en-US" dirty="0"/>
              <a:t>Click to add title</a:t>
            </a:r>
          </a:p>
        </p:txBody>
      </p:sp>
      <p:sp>
        <p:nvSpPr>
          <p:cNvPr id="8" name="Content Placeholder 2">
            <a:extLst>
              <a:ext uri="{FF2B5EF4-FFF2-40B4-BE49-F238E27FC236}">
                <a16:creationId xmlns:a16="http://schemas.microsoft.com/office/drawing/2014/main" id="{8E62FC8E-AF66-2D6F-9F08-BD0063869510}"/>
              </a:ext>
            </a:extLst>
          </p:cNvPr>
          <p:cNvSpPr>
            <a:spLocks noGrp="1"/>
          </p:cNvSpPr>
          <p:nvPr>
            <p:ph idx="1" hasCustomPrompt="1"/>
          </p:nvPr>
        </p:nvSpPr>
        <p:spPr>
          <a:xfrm>
            <a:off x="550863" y="2677306"/>
            <a:ext cx="3565525" cy="3415519"/>
          </a:xfrm>
        </p:spPr>
        <p:txBody>
          <a:bodyPr anchor="t" anchorCtr="0">
            <a:noAutofit/>
          </a:bodyPr>
          <a:lstStyle>
            <a:lvl1pPr>
              <a:buNone/>
              <a:defRPr sz="2200" baseline="0">
                <a:latin typeface="Open Sans Light" pitchFamily="2" charset="0"/>
              </a:defRPr>
            </a:lvl1pPr>
          </a:lstStyle>
          <a:p>
            <a:pPr>
              <a:lnSpc>
                <a:spcPct val="120000"/>
              </a:lnSpc>
            </a:pPr>
            <a:r>
              <a:rPr lang="en-US" sz="1600" dirty="0"/>
              <a:t>Click to add text</a:t>
            </a:r>
          </a:p>
        </p:txBody>
      </p:sp>
      <p:sp>
        <p:nvSpPr>
          <p:cNvPr id="9" name="Picture Placeholder 16">
            <a:extLst>
              <a:ext uri="{FF2B5EF4-FFF2-40B4-BE49-F238E27FC236}">
                <a16:creationId xmlns:a16="http://schemas.microsoft.com/office/drawing/2014/main" id="{4611F165-3AC5-5FEF-17B7-7576E619F5E0}"/>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endParaRPr lang="en-US"/>
          </a:p>
        </p:txBody>
      </p:sp>
      <p:sp>
        <p:nvSpPr>
          <p:cNvPr id="10" name="Picture Placeholder 21">
            <a:extLst>
              <a:ext uri="{FF2B5EF4-FFF2-40B4-BE49-F238E27FC236}">
                <a16:creationId xmlns:a16="http://schemas.microsoft.com/office/drawing/2014/main" id="{3832401A-D482-C3C5-D41C-BD0A8873BBFC}"/>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endParaRPr lang="en-US"/>
          </a:p>
        </p:txBody>
      </p:sp>
      <p:sp>
        <p:nvSpPr>
          <p:cNvPr id="11" name="Picture Placeholder 24">
            <a:extLst>
              <a:ext uri="{FF2B5EF4-FFF2-40B4-BE49-F238E27FC236}">
                <a16:creationId xmlns:a16="http://schemas.microsoft.com/office/drawing/2014/main" id="{2B96F2BF-ABA0-8DB6-06F8-D582AD823516}"/>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endParaRPr lang="en-US"/>
          </a:p>
        </p:txBody>
      </p:sp>
      <p:pic>
        <p:nvPicPr>
          <p:cNvPr id="16" name="Picture 15" descr="A picture containing text, clipart&#10;&#10;Description automatically generated">
            <a:extLst>
              <a:ext uri="{FF2B5EF4-FFF2-40B4-BE49-F238E27FC236}">
                <a16:creationId xmlns:a16="http://schemas.microsoft.com/office/drawing/2014/main" id="{FB0F39E0-5E90-4A4B-1418-529E1018E1C8}"/>
              </a:ext>
            </a:extLst>
          </p:cNvPr>
          <p:cNvPicPr>
            <a:picLocks noChangeAspect="1"/>
          </p:cNvPicPr>
          <p:nvPr userDrawn="1"/>
        </p:nvPicPr>
        <p:blipFill>
          <a:blip r:embed="rId2"/>
          <a:stretch>
            <a:fillRect/>
          </a:stretch>
        </p:blipFill>
        <p:spPr>
          <a:xfrm>
            <a:off x="9724604" y="6327140"/>
            <a:ext cx="2467396" cy="383430"/>
          </a:xfrm>
          <a:prstGeom prst="rect">
            <a:avLst/>
          </a:prstGeom>
        </p:spPr>
      </p:pic>
    </p:spTree>
    <p:extLst>
      <p:ext uri="{BB962C8B-B14F-4D97-AF65-F5344CB8AC3E}">
        <p14:creationId xmlns:p14="http://schemas.microsoft.com/office/powerpoint/2010/main" val="32532878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F6C8A-F3CE-92D1-E02B-5F511353FC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CDCDC7-9263-CBD4-B56A-4C26366771D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248E46E-0FF9-26F4-D740-1D7793BEFA4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picture containing text, clipart&#10;&#10;Description automatically generated">
            <a:extLst>
              <a:ext uri="{FF2B5EF4-FFF2-40B4-BE49-F238E27FC236}">
                <a16:creationId xmlns:a16="http://schemas.microsoft.com/office/drawing/2014/main" id="{ECE2470C-6672-45B7-3009-99C09ED9CE07}"/>
              </a:ext>
            </a:extLst>
          </p:cNvPr>
          <p:cNvPicPr>
            <a:picLocks noChangeAspect="1"/>
          </p:cNvPicPr>
          <p:nvPr userDrawn="1"/>
        </p:nvPicPr>
        <p:blipFill>
          <a:blip r:embed="rId2"/>
          <a:stretch>
            <a:fillRect/>
          </a:stretch>
        </p:blipFill>
        <p:spPr>
          <a:xfrm>
            <a:off x="9724604" y="6327140"/>
            <a:ext cx="2467396" cy="383430"/>
          </a:xfrm>
          <a:prstGeom prst="rect">
            <a:avLst/>
          </a:prstGeom>
        </p:spPr>
      </p:pic>
    </p:spTree>
    <p:extLst>
      <p:ext uri="{BB962C8B-B14F-4D97-AF65-F5344CB8AC3E}">
        <p14:creationId xmlns:p14="http://schemas.microsoft.com/office/powerpoint/2010/main" val="19006516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32802-35D2-C8B8-B58A-B179059D40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3D60F05-B5AE-8EA0-BD97-0431EDEDD9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920F23-46AF-B52D-73B6-9F5A908210E7}"/>
              </a:ext>
            </a:extLst>
          </p:cNvPr>
          <p:cNvSpPr>
            <a:spLocks noGrp="1"/>
          </p:cNvSpPr>
          <p:nvPr>
            <p:ph sz="half" idx="2"/>
          </p:nvPr>
        </p:nvSpPr>
        <p:spPr>
          <a:xfrm>
            <a:off x="839788" y="2505075"/>
            <a:ext cx="5157787" cy="3684588"/>
          </a:xfrm>
        </p:spPr>
        <p:txBody>
          <a:bodyPr/>
          <a:lstStyle>
            <a:lvl1pPr>
              <a:defRPr baseline="0">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C8D560-2402-7042-8F73-B8ED36F037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458EAF-D3D9-2BFA-54FE-5FF649A983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descr="A picture containing text, clipart&#10;&#10;Description automatically generated">
            <a:extLst>
              <a:ext uri="{FF2B5EF4-FFF2-40B4-BE49-F238E27FC236}">
                <a16:creationId xmlns:a16="http://schemas.microsoft.com/office/drawing/2014/main" id="{6F33EFD1-38E3-A29C-DD1A-DC07A9A1E1C2}"/>
              </a:ext>
            </a:extLst>
          </p:cNvPr>
          <p:cNvPicPr>
            <a:picLocks noChangeAspect="1"/>
          </p:cNvPicPr>
          <p:nvPr userDrawn="1"/>
        </p:nvPicPr>
        <p:blipFill>
          <a:blip r:embed="rId2"/>
          <a:stretch>
            <a:fillRect/>
          </a:stretch>
        </p:blipFill>
        <p:spPr>
          <a:xfrm>
            <a:off x="9724604" y="6327140"/>
            <a:ext cx="2467396" cy="383430"/>
          </a:xfrm>
          <a:prstGeom prst="rect">
            <a:avLst/>
          </a:prstGeom>
        </p:spPr>
      </p:pic>
    </p:spTree>
    <p:extLst>
      <p:ext uri="{BB962C8B-B14F-4D97-AF65-F5344CB8AC3E}">
        <p14:creationId xmlns:p14="http://schemas.microsoft.com/office/powerpoint/2010/main" val="2290139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4" name="Picture Placeholder 6" descr="Graphical user interface, website&#10;&#10;Description automatically generated">
            <a:extLst>
              <a:ext uri="{FF2B5EF4-FFF2-40B4-BE49-F238E27FC236}">
                <a16:creationId xmlns:a16="http://schemas.microsoft.com/office/drawing/2014/main" id="{3B3E6435-8A11-7CEF-B023-F75C66DD1797}"/>
              </a:ext>
            </a:extLst>
          </p:cNvPr>
          <p:cNvPicPr>
            <a:picLocks noChangeAspect="1"/>
          </p:cNvPicPr>
          <p:nvPr userDrawn="1"/>
        </p:nvPicPr>
        <p:blipFill rotWithShape="1">
          <a:blip r:embed="rId2"/>
          <a:srcRect t="11514" b="11515"/>
          <a:stretch/>
        </p:blipFill>
        <p:spPr>
          <a:xfrm>
            <a:off x="20" y="1"/>
            <a:ext cx="12191980" cy="3777175"/>
          </a:xfrm>
          <a:custGeom>
            <a:avLst/>
            <a:gdLst/>
            <a:ahLst/>
            <a:cxnLst/>
            <a:rect l="l" t="t" r="r" b="b"/>
            <a:pathLst>
              <a:path w="12192000" h="3777175">
                <a:moveTo>
                  <a:pt x="0" y="0"/>
                </a:moveTo>
                <a:lnTo>
                  <a:pt x="12192000" y="0"/>
                </a:lnTo>
                <a:lnTo>
                  <a:pt x="12192000" y="3777175"/>
                </a:lnTo>
                <a:lnTo>
                  <a:pt x="0" y="3777175"/>
                </a:lnTo>
                <a:close/>
              </a:path>
            </a:pathLst>
          </a:custGeom>
          <a:solidFill>
            <a:srgbClr val="A3A3C1"/>
          </a:solidFill>
        </p:spPr>
      </p:pic>
      <p:sp>
        <p:nvSpPr>
          <p:cNvPr id="5" name="Rectangle 4">
            <a:extLst>
              <a:ext uri="{FF2B5EF4-FFF2-40B4-BE49-F238E27FC236}">
                <a16:creationId xmlns:a16="http://schemas.microsoft.com/office/drawing/2014/main" id="{D36FA345-C3FE-BADE-846D-5565B3F1BF15}"/>
              </a:ext>
            </a:extLst>
          </p:cNvPr>
          <p:cNvSpPr/>
          <p:nvPr userDrawn="1"/>
        </p:nvSpPr>
        <p:spPr>
          <a:xfrm>
            <a:off x="0" y="3777176"/>
            <a:ext cx="12191979" cy="308082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1E5B87-88FB-6C1B-5389-873E4F07D559}"/>
              </a:ext>
            </a:extLst>
          </p:cNvPr>
          <p:cNvSpPr>
            <a:spLocks noGrp="1"/>
          </p:cNvSpPr>
          <p:nvPr>
            <p:ph type="ctrTitle"/>
          </p:nvPr>
        </p:nvSpPr>
        <p:spPr>
          <a:xfrm>
            <a:off x="173673" y="3730139"/>
            <a:ext cx="9144000" cy="1718836"/>
          </a:xfrm>
        </p:spPr>
        <p:txBody>
          <a:bodyPr anchor="b"/>
          <a:lstStyle>
            <a:lvl1pPr algn="l">
              <a:defRPr sz="4800"/>
            </a:lvl1pPr>
          </a:lstStyle>
          <a:p>
            <a:r>
              <a:rPr lang="en-US" dirty="0"/>
              <a:t>Click to edit Master title style</a:t>
            </a:r>
          </a:p>
        </p:txBody>
      </p:sp>
      <p:sp>
        <p:nvSpPr>
          <p:cNvPr id="3" name="Subtitle 2">
            <a:extLst>
              <a:ext uri="{FF2B5EF4-FFF2-40B4-BE49-F238E27FC236}">
                <a16:creationId xmlns:a16="http://schemas.microsoft.com/office/drawing/2014/main" id="{4420748B-5B0F-B3F1-C157-CD3BD830E4D0}"/>
              </a:ext>
            </a:extLst>
          </p:cNvPr>
          <p:cNvSpPr>
            <a:spLocks noGrp="1"/>
          </p:cNvSpPr>
          <p:nvPr>
            <p:ph type="subTitle" idx="1"/>
          </p:nvPr>
        </p:nvSpPr>
        <p:spPr>
          <a:xfrm>
            <a:off x="173673" y="5496012"/>
            <a:ext cx="9144000" cy="111705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Picture 5" descr="A picture containing text, clipart&#10;&#10;Description automatically generated">
            <a:extLst>
              <a:ext uri="{FF2B5EF4-FFF2-40B4-BE49-F238E27FC236}">
                <a16:creationId xmlns:a16="http://schemas.microsoft.com/office/drawing/2014/main" id="{98408A5D-B82F-9FA8-8352-D567BD997CDD}"/>
              </a:ext>
            </a:extLst>
          </p:cNvPr>
          <p:cNvPicPr>
            <a:picLocks noChangeAspect="1"/>
          </p:cNvPicPr>
          <p:nvPr userDrawn="1"/>
        </p:nvPicPr>
        <p:blipFill>
          <a:blip r:embed="rId3"/>
          <a:stretch>
            <a:fillRect/>
          </a:stretch>
        </p:blipFill>
        <p:spPr>
          <a:xfrm>
            <a:off x="9724604" y="6327140"/>
            <a:ext cx="2467396" cy="383430"/>
          </a:xfrm>
          <a:prstGeom prst="rect">
            <a:avLst/>
          </a:prstGeom>
        </p:spPr>
      </p:pic>
      <p:pic>
        <p:nvPicPr>
          <p:cNvPr id="7" name="Picture 6">
            <a:extLst>
              <a:ext uri="{FF2B5EF4-FFF2-40B4-BE49-F238E27FC236}">
                <a16:creationId xmlns:a16="http://schemas.microsoft.com/office/drawing/2014/main" id="{466D1B3C-A50E-D51F-FA5A-0D3AE899C27C}"/>
              </a:ext>
            </a:extLst>
          </p:cNvPr>
          <p:cNvPicPr>
            <a:picLocks noChangeAspect="1"/>
          </p:cNvPicPr>
          <p:nvPr userDrawn="1"/>
        </p:nvPicPr>
        <p:blipFill>
          <a:blip r:embed="rId4"/>
          <a:stretch>
            <a:fillRect/>
          </a:stretch>
        </p:blipFill>
        <p:spPr>
          <a:xfrm>
            <a:off x="9880599" y="5188851"/>
            <a:ext cx="1030306" cy="1030306"/>
          </a:xfrm>
          <a:prstGeom prst="rect">
            <a:avLst/>
          </a:prstGeom>
        </p:spPr>
      </p:pic>
      <p:sp>
        <p:nvSpPr>
          <p:cNvPr id="8" name="TextBox 7">
            <a:extLst>
              <a:ext uri="{FF2B5EF4-FFF2-40B4-BE49-F238E27FC236}">
                <a16:creationId xmlns:a16="http://schemas.microsoft.com/office/drawing/2014/main" id="{FE36DF70-8789-A3CE-650C-7ED415611075}"/>
              </a:ext>
            </a:extLst>
          </p:cNvPr>
          <p:cNvSpPr txBox="1"/>
          <p:nvPr userDrawn="1"/>
        </p:nvSpPr>
        <p:spPr>
          <a:xfrm>
            <a:off x="10910905" y="5334672"/>
            <a:ext cx="1046120" cy="738664"/>
          </a:xfrm>
          <a:prstGeom prst="rect">
            <a:avLst/>
          </a:prstGeom>
          <a:noFill/>
        </p:spPr>
        <p:txBody>
          <a:bodyPr wrap="none" rtlCol="0">
            <a:spAutoFit/>
          </a:bodyPr>
          <a:lstStyle/>
          <a:p>
            <a:r>
              <a:rPr lang="en-US" sz="1400" dirty="0">
                <a:solidFill>
                  <a:prstClr val="white"/>
                </a:solidFill>
                <a:latin typeface="Gill Sans MT"/>
              </a:rPr>
              <a:t>NSF awards</a:t>
            </a:r>
            <a:br>
              <a:rPr lang="en-US" sz="1400" dirty="0">
                <a:solidFill>
                  <a:prstClr val="white"/>
                </a:solidFill>
                <a:latin typeface="Gill Sans MT"/>
              </a:rPr>
            </a:br>
            <a:r>
              <a:rPr lang="en-US" sz="1400" dirty="0">
                <a:solidFill>
                  <a:prstClr val="white"/>
                </a:solidFill>
                <a:latin typeface="Gill Sans MT"/>
              </a:rPr>
              <a:t>1547611</a:t>
            </a:r>
          </a:p>
          <a:p>
            <a:r>
              <a:rPr lang="en-US" sz="1400" dirty="0">
                <a:solidFill>
                  <a:prstClr val="white"/>
                </a:solidFill>
                <a:latin typeface="Gill Sans MT"/>
              </a:rPr>
              <a:t>2231406</a:t>
            </a:r>
          </a:p>
        </p:txBody>
      </p:sp>
    </p:spTree>
    <p:extLst>
      <p:ext uri="{BB962C8B-B14F-4D97-AF65-F5344CB8AC3E}">
        <p14:creationId xmlns:p14="http://schemas.microsoft.com/office/powerpoint/2010/main" val="36500704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27A50-017B-A775-E8DC-E887EE1A56F0}"/>
              </a:ext>
            </a:extLst>
          </p:cNvPr>
          <p:cNvSpPr>
            <a:spLocks noGrp="1"/>
          </p:cNvSpPr>
          <p:nvPr>
            <p:ph type="title"/>
          </p:nvPr>
        </p:nvSpPr>
        <p:spPr/>
        <p:txBody>
          <a:bodyPr/>
          <a:lstStyle/>
          <a:p>
            <a:r>
              <a:rPr lang="en-US"/>
              <a:t>Click to edit Master title style</a:t>
            </a:r>
          </a:p>
        </p:txBody>
      </p:sp>
      <p:pic>
        <p:nvPicPr>
          <p:cNvPr id="6" name="Picture 5" descr="A picture containing text, clipart&#10;&#10;Description automatically generated">
            <a:extLst>
              <a:ext uri="{FF2B5EF4-FFF2-40B4-BE49-F238E27FC236}">
                <a16:creationId xmlns:a16="http://schemas.microsoft.com/office/drawing/2014/main" id="{A7438189-5AF1-A054-2DC7-C48405384846}"/>
              </a:ext>
            </a:extLst>
          </p:cNvPr>
          <p:cNvPicPr>
            <a:picLocks noChangeAspect="1"/>
          </p:cNvPicPr>
          <p:nvPr userDrawn="1"/>
        </p:nvPicPr>
        <p:blipFill>
          <a:blip r:embed="rId2"/>
          <a:stretch>
            <a:fillRect/>
          </a:stretch>
        </p:blipFill>
        <p:spPr>
          <a:xfrm>
            <a:off x="9724604" y="6327140"/>
            <a:ext cx="2467396" cy="383430"/>
          </a:xfrm>
          <a:prstGeom prst="rect">
            <a:avLst/>
          </a:prstGeom>
        </p:spPr>
      </p:pic>
    </p:spTree>
    <p:extLst>
      <p:ext uri="{BB962C8B-B14F-4D97-AF65-F5344CB8AC3E}">
        <p14:creationId xmlns:p14="http://schemas.microsoft.com/office/powerpoint/2010/main" val="1428961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A picture containing text, clipart&#10;&#10;Description automatically generated">
            <a:extLst>
              <a:ext uri="{FF2B5EF4-FFF2-40B4-BE49-F238E27FC236}">
                <a16:creationId xmlns:a16="http://schemas.microsoft.com/office/drawing/2014/main" id="{D05B4E87-4677-9113-E534-66C9F48BBC38}"/>
              </a:ext>
            </a:extLst>
          </p:cNvPr>
          <p:cNvPicPr>
            <a:picLocks noChangeAspect="1"/>
          </p:cNvPicPr>
          <p:nvPr userDrawn="1"/>
        </p:nvPicPr>
        <p:blipFill>
          <a:blip r:embed="rId2"/>
          <a:stretch>
            <a:fillRect/>
          </a:stretch>
        </p:blipFill>
        <p:spPr>
          <a:xfrm>
            <a:off x="9724604" y="6327140"/>
            <a:ext cx="2467396" cy="383430"/>
          </a:xfrm>
          <a:prstGeom prst="rect">
            <a:avLst/>
          </a:prstGeom>
        </p:spPr>
      </p:pic>
    </p:spTree>
    <p:extLst>
      <p:ext uri="{BB962C8B-B14F-4D97-AF65-F5344CB8AC3E}">
        <p14:creationId xmlns:p14="http://schemas.microsoft.com/office/powerpoint/2010/main" val="21621269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ACD08-4CF9-A6C3-E201-294A1FB6BE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A45B73-AA4E-FB84-634A-AACB96577F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0BDC762-BE48-267F-1725-E8816662A8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8" name="Picture 7" descr="A picture containing text, clipart&#10;&#10;Description automatically generated">
            <a:extLst>
              <a:ext uri="{FF2B5EF4-FFF2-40B4-BE49-F238E27FC236}">
                <a16:creationId xmlns:a16="http://schemas.microsoft.com/office/drawing/2014/main" id="{8AAFE436-258C-B19C-0EE9-F778A1245698}"/>
              </a:ext>
            </a:extLst>
          </p:cNvPr>
          <p:cNvPicPr>
            <a:picLocks noChangeAspect="1"/>
          </p:cNvPicPr>
          <p:nvPr userDrawn="1"/>
        </p:nvPicPr>
        <p:blipFill>
          <a:blip r:embed="rId2"/>
          <a:stretch>
            <a:fillRect/>
          </a:stretch>
        </p:blipFill>
        <p:spPr>
          <a:xfrm>
            <a:off x="9724604" y="6327140"/>
            <a:ext cx="2467396" cy="383430"/>
          </a:xfrm>
          <a:prstGeom prst="rect">
            <a:avLst/>
          </a:prstGeom>
        </p:spPr>
      </p:pic>
    </p:spTree>
    <p:extLst>
      <p:ext uri="{BB962C8B-B14F-4D97-AF65-F5344CB8AC3E}">
        <p14:creationId xmlns:p14="http://schemas.microsoft.com/office/powerpoint/2010/main" val="29269538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316CA-952B-1120-509C-3F39DB3515FA}"/>
              </a:ext>
            </a:extLst>
          </p:cNvPr>
          <p:cNvSpPr>
            <a:spLocks noGrp="1"/>
          </p:cNvSpPr>
          <p:nvPr>
            <p:ph type="title"/>
          </p:nvPr>
        </p:nvSpPr>
        <p:spPr>
          <a:xfrm>
            <a:off x="839788" y="457200"/>
            <a:ext cx="3932237" cy="1600200"/>
          </a:xfrm>
        </p:spPr>
        <p:txBody>
          <a:bodyPr anchor="b"/>
          <a:lstStyle>
            <a:lvl1pPr>
              <a:defRPr sz="3200" baseline="0">
                <a:latin typeface="Open Sans Light" pitchFamily="2" charset="0"/>
              </a:defRPr>
            </a:lvl1pPr>
          </a:lstStyle>
          <a:p>
            <a:r>
              <a:rPr lang="en-US"/>
              <a:t>Click to edit Master title style</a:t>
            </a:r>
          </a:p>
        </p:txBody>
      </p:sp>
      <p:sp>
        <p:nvSpPr>
          <p:cNvPr id="3" name="Picture Placeholder 2">
            <a:extLst>
              <a:ext uri="{FF2B5EF4-FFF2-40B4-BE49-F238E27FC236}">
                <a16:creationId xmlns:a16="http://schemas.microsoft.com/office/drawing/2014/main" id="{DEE77881-CC82-A350-7A54-E6C0BEF415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F66FBCA-E174-0022-1032-FFBB6CE5A51D}"/>
              </a:ext>
            </a:extLst>
          </p:cNvPr>
          <p:cNvSpPr>
            <a:spLocks noGrp="1"/>
          </p:cNvSpPr>
          <p:nvPr>
            <p:ph type="body" sz="half" idx="2"/>
          </p:nvPr>
        </p:nvSpPr>
        <p:spPr>
          <a:xfrm>
            <a:off x="839788" y="2057400"/>
            <a:ext cx="3932237" cy="3811588"/>
          </a:xfrm>
        </p:spPr>
        <p:txBody>
          <a:bodyPr>
            <a:normAutofit/>
          </a:bodyPr>
          <a:lstStyle>
            <a:lvl1pPr marL="0" indent="0">
              <a:buNone/>
              <a:defRPr sz="2200" baseline="0">
                <a:latin typeface="Open Sans Light"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8" name="Picture 7" descr="A picture containing text, clipart&#10;&#10;Description automatically generated">
            <a:extLst>
              <a:ext uri="{FF2B5EF4-FFF2-40B4-BE49-F238E27FC236}">
                <a16:creationId xmlns:a16="http://schemas.microsoft.com/office/drawing/2014/main" id="{4206E769-8239-1CC9-FAD4-9B918A5B68AF}"/>
              </a:ext>
            </a:extLst>
          </p:cNvPr>
          <p:cNvPicPr>
            <a:picLocks noChangeAspect="1"/>
          </p:cNvPicPr>
          <p:nvPr userDrawn="1"/>
        </p:nvPicPr>
        <p:blipFill>
          <a:blip r:embed="rId2"/>
          <a:stretch>
            <a:fillRect/>
          </a:stretch>
        </p:blipFill>
        <p:spPr>
          <a:xfrm>
            <a:off x="9724604" y="6327140"/>
            <a:ext cx="2467396" cy="383430"/>
          </a:xfrm>
          <a:prstGeom prst="rect">
            <a:avLst/>
          </a:prstGeom>
        </p:spPr>
      </p:pic>
    </p:spTree>
    <p:extLst>
      <p:ext uri="{BB962C8B-B14F-4D97-AF65-F5344CB8AC3E}">
        <p14:creationId xmlns:p14="http://schemas.microsoft.com/office/powerpoint/2010/main" val="25777338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731C8-C1C3-EC8B-DED2-2515F6571B8E}"/>
              </a:ext>
            </a:extLst>
          </p:cNvPr>
          <p:cNvSpPr>
            <a:spLocks noGrp="1"/>
          </p:cNvSpPr>
          <p:nvPr>
            <p:ph type="ctrTitle" hasCustomPrompt="1"/>
          </p:nvPr>
        </p:nvSpPr>
        <p:spPr>
          <a:xfrm>
            <a:off x="550863" y="549275"/>
            <a:ext cx="5437187" cy="2986234"/>
          </a:xfrm>
        </p:spPr>
        <p:txBody>
          <a:bodyPr anchor="b" anchorCtr="0">
            <a:noAutofit/>
          </a:bodyPr>
          <a:lstStyle>
            <a:lvl1pPr>
              <a:defRPr baseline="0">
                <a:latin typeface="Open Sans Light" pitchFamily="2" charset="0"/>
              </a:defRPr>
            </a:lvl1pPr>
          </a:lstStyle>
          <a:p>
            <a:r>
              <a:rPr lang="en-US" dirty="0"/>
              <a:t>Thank You</a:t>
            </a:r>
          </a:p>
        </p:txBody>
      </p:sp>
      <p:sp>
        <p:nvSpPr>
          <p:cNvPr id="3" name="Subtitle 2">
            <a:extLst>
              <a:ext uri="{FF2B5EF4-FFF2-40B4-BE49-F238E27FC236}">
                <a16:creationId xmlns:a16="http://schemas.microsoft.com/office/drawing/2014/main" id="{1BBB76D8-DB2A-C9FB-252A-070E5CB355BB}"/>
              </a:ext>
            </a:extLst>
          </p:cNvPr>
          <p:cNvSpPr>
            <a:spLocks noGrp="1"/>
          </p:cNvSpPr>
          <p:nvPr>
            <p:ph type="subTitle" idx="1" hasCustomPrompt="1"/>
          </p:nvPr>
        </p:nvSpPr>
        <p:spPr>
          <a:xfrm>
            <a:off x="550863" y="3827610"/>
            <a:ext cx="5437187" cy="2265216"/>
          </a:xfrm>
        </p:spPr>
        <p:txBody>
          <a:bodyPr>
            <a:noAutofit/>
          </a:bodyPr>
          <a:lstStyle>
            <a:lvl1pPr>
              <a:buNone/>
              <a:defRPr sz="2400" baseline="0">
                <a:solidFill>
                  <a:schemeClr val="bg1"/>
                </a:solidFill>
                <a:latin typeface="Open Sans Light" pitchFamily="2" charset="0"/>
              </a:defRPr>
            </a:lvl1pPr>
          </a:lstStyle>
          <a:p>
            <a:r>
              <a:rPr lang="en-US" baseline="0" dirty="0">
                <a:solidFill>
                  <a:schemeClr val="bg1"/>
                </a:solidFill>
                <a:latin typeface="Open Sans Light" pitchFamily="2" charset="0"/>
              </a:rPr>
              <a:t>Name</a:t>
            </a:r>
          </a:p>
          <a:p>
            <a:endParaRPr lang="en-US" baseline="0" dirty="0">
              <a:solidFill>
                <a:schemeClr val="bg1"/>
              </a:solidFill>
              <a:latin typeface="Open Sans Light" pitchFamily="2" charset="0"/>
            </a:endParaRPr>
          </a:p>
          <a:p>
            <a:r>
              <a:rPr lang="en-US" baseline="0" dirty="0">
                <a:solidFill>
                  <a:schemeClr val="bg1"/>
                </a:solidFill>
                <a:latin typeface="Open Sans Light" pitchFamily="2" charset="0"/>
              </a:rPr>
              <a:t>Email</a:t>
            </a:r>
          </a:p>
          <a:p>
            <a:endParaRPr lang="en-US" baseline="0" dirty="0">
              <a:solidFill>
                <a:schemeClr val="bg1"/>
              </a:solidFill>
              <a:latin typeface="Open Sans Light" pitchFamily="2" charset="0"/>
            </a:endParaRPr>
          </a:p>
          <a:p>
            <a:r>
              <a:rPr lang="en-US" baseline="0" dirty="0">
                <a:solidFill>
                  <a:schemeClr val="bg1"/>
                </a:solidFill>
                <a:latin typeface="Open Sans Light" pitchFamily="2" charset="0"/>
              </a:rPr>
              <a:t>https://sciencegateways.org/</a:t>
            </a:r>
          </a:p>
        </p:txBody>
      </p:sp>
      <p:pic>
        <p:nvPicPr>
          <p:cNvPr id="10" name="Picture 9" descr="A picture containing text, clipart&#10;&#10;Description automatically generated">
            <a:extLst>
              <a:ext uri="{FF2B5EF4-FFF2-40B4-BE49-F238E27FC236}">
                <a16:creationId xmlns:a16="http://schemas.microsoft.com/office/drawing/2014/main" id="{90CF883E-A682-F05D-A3FA-F4C360E82AA7}"/>
              </a:ext>
            </a:extLst>
          </p:cNvPr>
          <p:cNvPicPr>
            <a:picLocks noChangeAspect="1"/>
          </p:cNvPicPr>
          <p:nvPr userDrawn="1"/>
        </p:nvPicPr>
        <p:blipFill>
          <a:blip r:embed="rId2"/>
          <a:stretch>
            <a:fillRect/>
          </a:stretch>
        </p:blipFill>
        <p:spPr>
          <a:xfrm>
            <a:off x="9724604" y="6327140"/>
            <a:ext cx="2467396" cy="383430"/>
          </a:xfrm>
          <a:prstGeom prst="rect">
            <a:avLst/>
          </a:prstGeom>
        </p:spPr>
      </p:pic>
      <p:pic>
        <p:nvPicPr>
          <p:cNvPr id="11" name="Picture Placeholder 8" descr="Graphical user interface, website&#10;&#10;Description automatically generated">
            <a:extLst>
              <a:ext uri="{FF2B5EF4-FFF2-40B4-BE49-F238E27FC236}">
                <a16:creationId xmlns:a16="http://schemas.microsoft.com/office/drawing/2014/main" id="{EF6CECEC-79A7-A29B-BC96-810C20EBC1CD}"/>
              </a:ext>
            </a:extLst>
          </p:cNvPr>
          <p:cNvPicPr>
            <a:picLocks noChangeAspect="1"/>
          </p:cNvPicPr>
          <p:nvPr userDrawn="1"/>
        </p:nvPicPr>
        <p:blipFill>
          <a:blip r:embed="rId3"/>
          <a:srcRect l="14501" r="14501"/>
          <a:stretch>
            <a:fillRect/>
          </a:stretch>
        </p:blipFill>
        <p:spPr>
          <a:xfrm>
            <a:off x="6557073" y="1988820"/>
            <a:ext cx="5084064" cy="2880360"/>
          </a:xfrm>
          <a:prstGeom prst="rect">
            <a:avLst/>
          </a:prstGeom>
        </p:spPr>
      </p:pic>
    </p:spTree>
    <p:extLst>
      <p:ext uri="{BB962C8B-B14F-4D97-AF65-F5344CB8AC3E}">
        <p14:creationId xmlns:p14="http://schemas.microsoft.com/office/powerpoint/2010/main" val="3368693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2E3C9-5025-C69E-573D-CAB4708F3F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7CFCBA-EC18-3EC1-6FB8-69C6325D74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9593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83154-9D5B-3B58-B5D2-F7FC4D822F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E84611E-40D6-DBB0-3642-44DEF586CA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641673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9EC2AB0-8D61-CC09-2853-5AB730E58889}"/>
              </a:ext>
            </a:extLst>
          </p:cNvPr>
          <p:cNvSpPr>
            <a:spLocks noGrp="1"/>
          </p:cNvSpPr>
          <p:nvPr>
            <p:ph type="title" hasCustomPrompt="1"/>
          </p:nvPr>
        </p:nvSpPr>
        <p:spPr>
          <a:xfrm>
            <a:off x="550864" y="549275"/>
            <a:ext cx="3565524" cy="1997855"/>
          </a:xfrm>
        </p:spPr>
        <p:txBody>
          <a:bodyPr wrap="square" anchor="b" anchorCtr="0">
            <a:noAutofit/>
          </a:bodyPr>
          <a:lstStyle>
            <a:lvl1pPr>
              <a:defRPr baseline="0">
                <a:latin typeface="Open Sans Light" pitchFamily="2" charset="0"/>
              </a:defRPr>
            </a:lvl1pPr>
          </a:lstStyle>
          <a:p>
            <a:r>
              <a:rPr lang="en-US" dirty="0"/>
              <a:t>Click to add title</a:t>
            </a:r>
          </a:p>
        </p:txBody>
      </p:sp>
      <p:sp>
        <p:nvSpPr>
          <p:cNvPr id="8" name="Content Placeholder 2">
            <a:extLst>
              <a:ext uri="{FF2B5EF4-FFF2-40B4-BE49-F238E27FC236}">
                <a16:creationId xmlns:a16="http://schemas.microsoft.com/office/drawing/2014/main" id="{8E62FC8E-AF66-2D6F-9F08-BD0063869510}"/>
              </a:ext>
            </a:extLst>
          </p:cNvPr>
          <p:cNvSpPr>
            <a:spLocks noGrp="1"/>
          </p:cNvSpPr>
          <p:nvPr>
            <p:ph idx="1" hasCustomPrompt="1"/>
          </p:nvPr>
        </p:nvSpPr>
        <p:spPr>
          <a:xfrm>
            <a:off x="550863" y="2677306"/>
            <a:ext cx="3565525" cy="3415519"/>
          </a:xfrm>
        </p:spPr>
        <p:txBody>
          <a:bodyPr anchor="t" anchorCtr="0">
            <a:noAutofit/>
          </a:bodyPr>
          <a:lstStyle>
            <a:lvl1pPr>
              <a:buNone/>
              <a:defRPr sz="2200" baseline="0">
                <a:latin typeface="Open Sans Light" pitchFamily="2" charset="0"/>
              </a:defRPr>
            </a:lvl1pPr>
          </a:lstStyle>
          <a:p>
            <a:pPr>
              <a:lnSpc>
                <a:spcPct val="120000"/>
              </a:lnSpc>
            </a:pPr>
            <a:r>
              <a:rPr lang="en-US" sz="1600" dirty="0"/>
              <a:t>Click to add text</a:t>
            </a:r>
          </a:p>
        </p:txBody>
      </p:sp>
      <p:sp>
        <p:nvSpPr>
          <p:cNvPr id="9" name="Picture Placeholder 16">
            <a:extLst>
              <a:ext uri="{FF2B5EF4-FFF2-40B4-BE49-F238E27FC236}">
                <a16:creationId xmlns:a16="http://schemas.microsoft.com/office/drawing/2014/main" id="{4611F165-3AC5-5FEF-17B7-7576E619F5E0}"/>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10" name="Picture Placeholder 21">
            <a:extLst>
              <a:ext uri="{FF2B5EF4-FFF2-40B4-BE49-F238E27FC236}">
                <a16:creationId xmlns:a16="http://schemas.microsoft.com/office/drawing/2014/main" id="{3832401A-D482-C3C5-D41C-BD0A8873BBFC}"/>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11" name="Picture Placeholder 24">
            <a:extLst>
              <a:ext uri="{FF2B5EF4-FFF2-40B4-BE49-F238E27FC236}">
                <a16:creationId xmlns:a16="http://schemas.microsoft.com/office/drawing/2014/main" id="{2B96F2BF-ABA0-8DB6-06F8-D582AD823516}"/>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pic>
        <p:nvPicPr>
          <p:cNvPr id="16" name="Picture 15" descr="A picture containing text, clipart&#10;&#10;Description automatically generated">
            <a:extLst>
              <a:ext uri="{FF2B5EF4-FFF2-40B4-BE49-F238E27FC236}">
                <a16:creationId xmlns:a16="http://schemas.microsoft.com/office/drawing/2014/main" id="{FB0F39E0-5E90-4A4B-1418-529E1018E1C8}"/>
              </a:ext>
            </a:extLst>
          </p:cNvPr>
          <p:cNvPicPr>
            <a:picLocks noChangeAspect="1"/>
          </p:cNvPicPr>
          <p:nvPr userDrawn="1"/>
        </p:nvPicPr>
        <p:blipFill>
          <a:blip r:embed="rId2"/>
          <a:stretch>
            <a:fillRect/>
          </a:stretch>
        </p:blipFill>
        <p:spPr>
          <a:xfrm>
            <a:off x="9724604" y="6327140"/>
            <a:ext cx="2467396" cy="383430"/>
          </a:xfrm>
          <a:prstGeom prst="rect">
            <a:avLst/>
          </a:prstGeom>
        </p:spPr>
      </p:pic>
    </p:spTree>
    <p:extLst>
      <p:ext uri="{BB962C8B-B14F-4D97-AF65-F5344CB8AC3E}">
        <p14:creationId xmlns:p14="http://schemas.microsoft.com/office/powerpoint/2010/main" val="2414137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7C0B8-CEBE-3CCC-8E1E-F96FBC4F0C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1C83A0-B9EE-E4AD-7808-F3B090F86F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D885C38-1640-0DBD-C425-7996E13E33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313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339EF-1C35-AB10-14FE-8B36E4B74F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B8748A-9889-336B-33C9-0F971F32D4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670869-8736-ED14-9D41-DC21CEB9616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3FF2B6-5BAC-A548-1A8F-C17BB23675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6BD479-7D2B-A210-55E9-B692DC08C8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2158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D1362-436E-50FC-D9EE-8F047AA4BD9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82192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0160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image" Target="../media/image4.jp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theme" Target="../theme/theme3.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FC941A-396A-FEAD-94F4-D24CE840513B}"/>
              </a:ext>
            </a:extLst>
          </p:cNvPr>
          <p:cNvSpPr/>
          <p:nvPr userDrawn="1"/>
        </p:nvSpPr>
        <p:spPr>
          <a:xfrm>
            <a:off x="0" y="0"/>
            <a:ext cx="12192000" cy="6858000"/>
          </a:xfrm>
          <a:prstGeom prst="rect">
            <a:avLst/>
          </a:prstGeom>
          <a:gradFill flip="none" rotWithShape="1">
            <a:gsLst>
              <a:gs pos="0">
                <a:srgbClr val="D96246"/>
              </a:gs>
              <a:gs pos="28000">
                <a:srgbClr val="9C4DA4"/>
              </a:gs>
              <a:gs pos="67000">
                <a:srgbClr val="6C70D1"/>
              </a:gs>
              <a:gs pos="100000">
                <a:srgbClr val="378BF7"/>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BF24D37-9830-A1D9-AEF9-91E86D6A4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9BCF0A3-0862-FA1A-C555-97BD3C6A25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descr="A picture containing text, clipart&#10;&#10;Description automatically generated">
            <a:extLst>
              <a:ext uri="{FF2B5EF4-FFF2-40B4-BE49-F238E27FC236}">
                <a16:creationId xmlns:a16="http://schemas.microsoft.com/office/drawing/2014/main" id="{489360A9-6A5D-1583-61E9-DFBE1BFF3B95}"/>
              </a:ext>
            </a:extLst>
          </p:cNvPr>
          <p:cNvPicPr>
            <a:picLocks noChangeAspect="1"/>
          </p:cNvPicPr>
          <p:nvPr userDrawn="1"/>
        </p:nvPicPr>
        <p:blipFill>
          <a:blip r:embed="rId15"/>
          <a:stretch>
            <a:fillRect/>
          </a:stretch>
        </p:blipFill>
        <p:spPr>
          <a:xfrm>
            <a:off x="9724604" y="6327140"/>
            <a:ext cx="2467396" cy="383430"/>
          </a:xfrm>
          <a:prstGeom prst="rect">
            <a:avLst/>
          </a:prstGeom>
        </p:spPr>
      </p:pic>
    </p:spTree>
    <p:extLst>
      <p:ext uri="{BB962C8B-B14F-4D97-AF65-F5344CB8AC3E}">
        <p14:creationId xmlns:p14="http://schemas.microsoft.com/office/powerpoint/2010/main" val="1185224571"/>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62" r:id="rId3"/>
    <p:sldLayoutId id="2147483663" r:id="rId4"/>
    <p:sldLayoutId id="2147483651"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txStyles>
    <p:titleStyle>
      <a:lvl1pPr algn="l" defTabSz="914400" rtl="0" eaLnBrk="1" latinLnBrk="0" hangingPunct="1">
        <a:lnSpc>
          <a:spcPct val="90000"/>
        </a:lnSpc>
        <a:spcBef>
          <a:spcPct val="0"/>
        </a:spcBef>
        <a:buNone/>
        <a:defRPr sz="44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0881814-DC94-DA60-9902-3A807065BAD5}"/>
              </a:ext>
            </a:extLst>
          </p:cNvPr>
          <p:cNvSpPr/>
          <p:nvPr userDrawn="1"/>
        </p:nvSpPr>
        <p:spPr>
          <a:xfrm>
            <a:off x="0" y="0"/>
            <a:ext cx="12191979"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8970B59-C2D6-0FF4-5EAC-372D45CED9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20C7D0-A5BD-36E7-72AA-B2007DC09A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descr="A picture containing text, clipart&#10;&#10;Description automatically generated">
            <a:extLst>
              <a:ext uri="{FF2B5EF4-FFF2-40B4-BE49-F238E27FC236}">
                <a16:creationId xmlns:a16="http://schemas.microsoft.com/office/drawing/2014/main" id="{2D2FA800-7E28-E9E6-1A0C-856B39FD8951}"/>
              </a:ext>
            </a:extLst>
          </p:cNvPr>
          <p:cNvPicPr>
            <a:picLocks noChangeAspect="1"/>
          </p:cNvPicPr>
          <p:nvPr userDrawn="1"/>
        </p:nvPicPr>
        <p:blipFill>
          <a:blip r:embed="rId3"/>
          <a:stretch>
            <a:fillRect/>
          </a:stretch>
        </p:blipFill>
        <p:spPr>
          <a:xfrm>
            <a:off x="9724604" y="6327140"/>
            <a:ext cx="2467396" cy="383430"/>
          </a:xfrm>
          <a:prstGeom prst="rect">
            <a:avLst/>
          </a:prstGeom>
        </p:spPr>
      </p:pic>
    </p:spTree>
    <p:extLst>
      <p:ext uri="{BB962C8B-B14F-4D97-AF65-F5344CB8AC3E}">
        <p14:creationId xmlns:p14="http://schemas.microsoft.com/office/powerpoint/2010/main" val="546457171"/>
      </p:ext>
    </p:extLst>
  </p:cSld>
  <p:clrMap bg1="lt1" tx1="dk1" bg2="lt2" tx2="dk2" accent1="accent1" accent2="accent2" accent3="accent3" accent4="accent4" accent5="accent5" accent6="accent6" hlink="hlink" folHlink="folHlink"/>
  <p:sldLayoutIdLst>
    <p:sldLayoutId id="2147483658" r:id="rId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t="-4000" b="-4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BA63FE-C2A0-B58D-FED8-2C8EB9BCBF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2FDC83D-3E75-7EB6-BB32-6D6D108AB9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7157273"/>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Lst>
  <p:txStyles>
    <p:titleStyle>
      <a:lvl1pPr algn="l" defTabSz="914400" rtl="0" eaLnBrk="1" latinLnBrk="0" hangingPunct="1">
        <a:lnSpc>
          <a:spcPct val="90000"/>
        </a:lnSpc>
        <a:spcBef>
          <a:spcPct val="0"/>
        </a:spcBef>
        <a:buNone/>
        <a:defRPr sz="4400" kern="1200" baseline="0">
          <a:solidFill>
            <a:schemeClr val="bg1"/>
          </a:solidFill>
          <a:latin typeface="Open Sans Light"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bg1"/>
          </a:solidFill>
          <a:latin typeface="Open Sans Ligh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bg1"/>
          </a:solidFill>
          <a:latin typeface="Open Sans Light"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bg1"/>
          </a:solidFill>
          <a:latin typeface="Open Sans Light"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bg1"/>
          </a:solidFill>
          <a:latin typeface="Open Sans Light"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bg1"/>
          </a:solidFill>
          <a:latin typeface="Open Sans Ligh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3.jpg"/><Relationship Id="rId7" Type="http://schemas.openxmlformats.org/officeDocument/2006/relationships/image" Target="../media/image17.jpeg"/><Relationship Id="rId2" Type="http://schemas.openxmlformats.org/officeDocument/2006/relationships/image" Target="../media/image12.jpg"/><Relationship Id="rId1" Type="http://schemas.openxmlformats.org/officeDocument/2006/relationships/slideLayout" Target="../slideLayouts/slideLayout11.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g"/></Relationships>
</file>

<file path=ppt/slides/_rels/slide4.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3.jpg"/><Relationship Id="rId7" Type="http://schemas.openxmlformats.org/officeDocument/2006/relationships/image" Target="../media/image17.jpeg"/><Relationship Id="rId2" Type="http://schemas.openxmlformats.org/officeDocument/2006/relationships/image" Target="../media/image12.jpg"/><Relationship Id="rId1" Type="http://schemas.openxmlformats.org/officeDocument/2006/relationships/slideLayout" Target="../slideLayouts/slideLayout11.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g"/><Relationship Id="rId9" Type="http://schemas.openxmlformats.org/officeDocument/2006/relationships/image" Target="../media/image19.jpg"/></Relationships>
</file>

<file path=ppt/slides/_rels/slide5.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3.jpg"/><Relationship Id="rId7" Type="http://schemas.openxmlformats.org/officeDocument/2006/relationships/image" Target="../media/image17.jpeg"/><Relationship Id="rId2" Type="http://schemas.openxmlformats.org/officeDocument/2006/relationships/image" Target="../media/image12.jpg"/><Relationship Id="rId1" Type="http://schemas.openxmlformats.org/officeDocument/2006/relationships/slideLayout" Target="../slideLayouts/slideLayout11.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g"/><Relationship Id="rId9" Type="http://schemas.openxmlformats.org/officeDocument/2006/relationships/image" Target="../media/image19.jpg"/></Relationships>
</file>

<file path=ppt/slides/_rels/slide6.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3.jpg"/><Relationship Id="rId7" Type="http://schemas.openxmlformats.org/officeDocument/2006/relationships/image" Target="../media/image17.jpeg"/><Relationship Id="rId2" Type="http://schemas.openxmlformats.org/officeDocument/2006/relationships/image" Target="../media/image12.jpg"/><Relationship Id="rId1" Type="http://schemas.openxmlformats.org/officeDocument/2006/relationships/slideLayout" Target="../slideLayouts/slideLayout11.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g"/><Relationship Id="rId9" Type="http://schemas.openxmlformats.org/officeDocument/2006/relationships/image" Target="../media/image20.jpg"/></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0.png"/><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jpg"/><Relationship Id="rId1" Type="http://schemas.openxmlformats.org/officeDocument/2006/relationships/slideLayout" Target="../slideLayouts/slideLayout11.xml"/><Relationship Id="rId4" Type="http://schemas.openxmlformats.org/officeDocument/2006/relationships/image" Target="../media/image3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992492-6187-02CF-2CF4-A6BFD061E058}"/>
              </a:ext>
            </a:extLst>
          </p:cNvPr>
          <p:cNvSpPr>
            <a:spLocks noGrp="1"/>
          </p:cNvSpPr>
          <p:nvPr>
            <p:ph type="ctrTitle"/>
          </p:nvPr>
        </p:nvSpPr>
        <p:spPr>
          <a:xfrm>
            <a:off x="169216" y="3955770"/>
            <a:ext cx="11167262" cy="1718836"/>
          </a:xfrm>
        </p:spPr>
        <p:txBody>
          <a:bodyPr>
            <a:normAutofit/>
          </a:bodyPr>
          <a:lstStyle/>
          <a:p>
            <a:r>
              <a:rPr lang="en-US"/>
              <a:t>Science Gateways</a:t>
            </a:r>
          </a:p>
        </p:txBody>
      </p:sp>
      <p:sp>
        <p:nvSpPr>
          <p:cNvPr id="4" name="Subtitle 3">
            <a:extLst>
              <a:ext uri="{FF2B5EF4-FFF2-40B4-BE49-F238E27FC236}">
                <a16:creationId xmlns:a16="http://schemas.microsoft.com/office/drawing/2014/main" id="{2FBFC8BC-F802-CCA6-9A2D-552DF4B6BB8D}"/>
              </a:ext>
            </a:extLst>
          </p:cNvPr>
          <p:cNvSpPr>
            <a:spLocks noGrp="1"/>
          </p:cNvSpPr>
          <p:nvPr>
            <p:ph type="subTitle" idx="1"/>
          </p:nvPr>
        </p:nvSpPr>
        <p:spPr>
          <a:xfrm>
            <a:off x="4357583" y="5859475"/>
            <a:ext cx="5916463" cy="1117058"/>
          </a:xfrm>
        </p:spPr>
        <p:txBody>
          <a:bodyPr>
            <a:normAutofit/>
          </a:bodyPr>
          <a:lstStyle/>
          <a:p>
            <a:r>
              <a:rPr lang="en-US"/>
              <a:t>Sandra Gesing</a:t>
            </a:r>
          </a:p>
          <a:p>
            <a:r>
              <a:rPr lang="en-US" sz="1900"/>
              <a:t>August 17, 2023</a:t>
            </a:r>
          </a:p>
          <a:p>
            <a:endParaRPr lang="en-US"/>
          </a:p>
        </p:txBody>
      </p:sp>
    </p:spTree>
    <p:extLst>
      <p:ext uri="{BB962C8B-B14F-4D97-AF65-F5344CB8AC3E}">
        <p14:creationId xmlns:p14="http://schemas.microsoft.com/office/powerpoint/2010/main" val="2118897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6">
            <a:extLst>
              <a:ext uri="{FF2B5EF4-FFF2-40B4-BE49-F238E27FC236}">
                <a16:creationId xmlns:a16="http://schemas.microsoft.com/office/drawing/2014/main" id="{FD69BEBF-01F8-6149-84D3-48B58ED08045}"/>
              </a:ext>
            </a:extLst>
          </p:cNvPr>
          <p:cNvSpPr>
            <a:spLocks noGrp="1"/>
          </p:cNvSpPr>
          <p:nvPr>
            <p:ph type="title"/>
          </p:nvPr>
        </p:nvSpPr>
        <p:spPr>
          <a:xfrm>
            <a:off x="4029820" y="-585696"/>
            <a:ext cx="3780004" cy="1871206"/>
          </a:xfrm>
        </p:spPr>
        <p:txBody>
          <a:bodyPr vert="horz" lIns="91440" tIns="45720" rIns="91440" bIns="45720" rtlCol="0" anchor="b" anchorCtr="0">
            <a:normAutofit fontScale="90000"/>
          </a:bodyPr>
          <a:lstStyle/>
          <a:p>
            <a:pPr algn="ctr"/>
            <a:br>
              <a:rPr lang="en-US" sz="4400" b="1"/>
            </a:br>
            <a:r>
              <a:rPr lang="en-US" sz="4400" b="1"/>
              <a:t>Reproducibility</a:t>
            </a:r>
            <a:br>
              <a:rPr lang="en-US" sz="4400" b="1"/>
            </a:br>
            <a:r>
              <a:rPr lang="en-US" sz="4400" b="1"/>
              <a:t>Replicability</a:t>
            </a:r>
          </a:p>
        </p:txBody>
      </p:sp>
      <p:sp>
        <p:nvSpPr>
          <p:cNvPr id="8" name="Rectangle 7">
            <a:extLst>
              <a:ext uri="{FF2B5EF4-FFF2-40B4-BE49-F238E27FC236}">
                <a16:creationId xmlns:a16="http://schemas.microsoft.com/office/drawing/2014/main" id="{022ACB74-756D-734C-9FB4-5E170205441F}"/>
              </a:ext>
            </a:extLst>
          </p:cNvPr>
          <p:cNvSpPr/>
          <p:nvPr/>
        </p:nvSpPr>
        <p:spPr>
          <a:xfrm>
            <a:off x="4584579" y="1364974"/>
            <a:ext cx="3207418" cy="3127513"/>
          </a:xfrm>
          <a:prstGeom prst="rect">
            <a:avLst/>
          </a:prstGeom>
        </p:spPr>
        <p:txBody>
          <a:bodyPr vert="horz" lIns="91440" tIns="45720" rIns="91440" bIns="45720" rtlCol="0">
            <a:noAutofit/>
          </a:bodyPr>
          <a:lstStyle/>
          <a:p>
            <a:pPr>
              <a:lnSpc>
                <a:spcPct val="90000"/>
              </a:lnSpc>
              <a:spcBef>
                <a:spcPct val="20000"/>
              </a:spcBef>
              <a:defRPr/>
            </a:pPr>
            <a:r>
              <a:rPr lang="en-US" sz="2400" dirty="0">
                <a:solidFill>
                  <a:schemeClr val="bg1"/>
                </a:solidFill>
              </a:rPr>
              <a:t>“</a:t>
            </a:r>
            <a:r>
              <a:rPr lang="en-US" sz="2400">
                <a:solidFill>
                  <a:schemeClr val="bg1"/>
                </a:solidFill>
              </a:rPr>
              <a:t>Reproducibility means obtaining consistent computational results using the same input data, computational steps, methods, code, and conditions of analysis. Replicability means obtaining consistent results across studies aimed at answering the same scientific question, each of which has obtained its own data.” </a:t>
            </a:r>
          </a:p>
        </p:txBody>
      </p:sp>
      <p:sp>
        <p:nvSpPr>
          <p:cNvPr id="3" name="Rectangle 2">
            <a:extLst>
              <a:ext uri="{FF2B5EF4-FFF2-40B4-BE49-F238E27FC236}">
                <a16:creationId xmlns:a16="http://schemas.microsoft.com/office/drawing/2014/main" id="{6C65D7CE-9C30-7D4F-8A59-BE87E9D0C92C}"/>
              </a:ext>
            </a:extLst>
          </p:cNvPr>
          <p:cNvSpPr/>
          <p:nvPr/>
        </p:nvSpPr>
        <p:spPr>
          <a:xfrm>
            <a:off x="105046" y="6534834"/>
            <a:ext cx="4045783" cy="400110"/>
          </a:xfrm>
          <a:prstGeom prst="rect">
            <a:avLst/>
          </a:prstGeom>
        </p:spPr>
        <p:txBody>
          <a:bodyPr wrap="square">
            <a:spAutoFit/>
          </a:bodyPr>
          <a:lstStyle/>
          <a:p>
            <a:pPr>
              <a:spcAft>
                <a:spcPts val="600"/>
              </a:spcAft>
            </a:pPr>
            <a:r>
              <a:rPr lang="en-US" sz="1000" dirty="0">
                <a:solidFill>
                  <a:schemeClr val="bg1"/>
                </a:solidFill>
              </a:rPr>
              <a:t>https://www.slideshare.net/carolegoble/what-is-reproducibility-gobleclean</a:t>
            </a:r>
            <a:endParaRPr lang="en-US" sz="1000">
              <a:solidFill>
                <a:schemeClr val="bg1"/>
              </a:solidFill>
            </a:endParaRPr>
          </a:p>
        </p:txBody>
      </p:sp>
      <p:sp>
        <p:nvSpPr>
          <p:cNvPr id="13" name="Title 6">
            <a:extLst>
              <a:ext uri="{FF2B5EF4-FFF2-40B4-BE49-F238E27FC236}">
                <a16:creationId xmlns:a16="http://schemas.microsoft.com/office/drawing/2014/main" id="{ED49D37D-FB26-DF48-B372-9DBA0F75B497}"/>
              </a:ext>
            </a:extLst>
          </p:cNvPr>
          <p:cNvSpPr txBox="1">
            <a:spLocks/>
          </p:cNvSpPr>
          <p:nvPr/>
        </p:nvSpPr>
        <p:spPr>
          <a:xfrm>
            <a:off x="8476463" y="-13253"/>
            <a:ext cx="3780004" cy="1298763"/>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n-US" sz="4400" b="1">
                <a:solidFill>
                  <a:schemeClr val="bg1"/>
                </a:solidFill>
              </a:rPr>
              <a:t>Re-usability</a:t>
            </a:r>
          </a:p>
        </p:txBody>
      </p:sp>
      <p:sp>
        <p:nvSpPr>
          <p:cNvPr id="14" name="Text Box 5">
            <a:extLst>
              <a:ext uri="{FF2B5EF4-FFF2-40B4-BE49-F238E27FC236}">
                <a16:creationId xmlns:a16="http://schemas.microsoft.com/office/drawing/2014/main" id="{C0C77350-B66D-A542-86E1-B7EEFBE8F1B9}"/>
              </a:ext>
            </a:extLst>
          </p:cNvPr>
          <p:cNvSpPr txBox="1">
            <a:spLocks noChangeArrowheads="1"/>
          </p:cNvSpPr>
          <p:nvPr/>
        </p:nvSpPr>
        <p:spPr bwMode="auto">
          <a:xfrm>
            <a:off x="8996681" y="2048991"/>
            <a:ext cx="3259786" cy="3170099"/>
          </a:xfrm>
          <a:prstGeom prst="rect">
            <a:avLst/>
          </a:prstGeom>
          <a:noFill/>
          <a:ln w="9525">
            <a:noFill/>
            <a:miter lim="800000"/>
            <a:headEnd/>
            <a:tailEnd/>
          </a:ln>
        </p:spPr>
        <p:txBody>
          <a:bodyPr wrap="square">
            <a:spAutoFit/>
          </a:bodyPr>
          <a:lstStyle/>
          <a:p>
            <a:pPr marR="0" lvl="0" algn="l" defTabSz="914400" eaLnBrk="1" fontAlgn="auto" latinLnBrk="0" hangingPunct="1">
              <a:lnSpc>
                <a:spcPct val="100000"/>
              </a:lnSpc>
              <a:spcBef>
                <a:spcPts val="0"/>
              </a:spcBef>
              <a:spcAft>
                <a:spcPts val="0"/>
              </a:spcAft>
              <a:buClrTx/>
              <a:buSzTx/>
              <a:tabLst/>
              <a:defRPr/>
            </a:pPr>
            <a:endParaRPr lang="de-DE" sz="3000" b="0" kern="0" dirty="0">
              <a:solidFill>
                <a:schemeClr val="bg1"/>
              </a:solidFill>
              <a:latin typeface="Calibri" pitchFamily="34" charset="0"/>
              <a:ea typeface="Arial Unicode MS" pitchFamily="34" charset="-128"/>
              <a:cs typeface="Arial Unicode MS" pitchFamily="34" charset="-128"/>
            </a:endParaRPr>
          </a:p>
          <a:p>
            <a:pPr>
              <a:defRPr/>
            </a:pPr>
            <a:r>
              <a:rPr lang="en-US" sz="2400" i="1" kern="0" dirty="0">
                <a:solidFill>
                  <a:schemeClr val="bg1"/>
                </a:solidFill>
                <a:ea typeface="Arial Unicode MS" pitchFamily="34" charset="-128"/>
                <a:cs typeface="Arial Unicode MS" pitchFamily="34" charset="-128"/>
              </a:rPr>
              <a:t>“</a:t>
            </a:r>
            <a:r>
              <a:rPr lang="en-US" sz="2400" kern="0" dirty="0">
                <a:solidFill>
                  <a:schemeClr val="bg1"/>
                </a:solidFill>
                <a:ea typeface="Arial Unicode MS" pitchFamily="34" charset="-128"/>
                <a:cs typeface="Arial Unicode MS" pitchFamily="34" charset="-128"/>
              </a:rPr>
              <a:t>The key to productivity is reusability. </a:t>
            </a:r>
          </a:p>
          <a:p>
            <a:pPr>
              <a:defRPr/>
            </a:pPr>
            <a:r>
              <a:rPr lang="en-US" sz="2400" kern="0" dirty="0">
                <a:solidFill>
                  <a:schemeClr val="bg1"/>
                </a:solidFill>
                <a:ea typeface="Arial Unicode MS" pitchFamily="34" charset="-128"/>
                <a:cs typeface="Arial Unicode MS" pitchFamily="34" charset="-128"/>
              </a:rPr>
              <a:t>The easiest way to </a:t>
            </a:r>
          </a:p>
          <a:p>
            <a:pPr>
              <a:defRPr/>
            </a:pPr>
            <a:r>
              <a:rPr lang="en-US" sz="2400" kern="0" dirty="0">
                <a:solidFill>
                  <a:schemeClr val="bg1"/>
                </a:solidFill>
                <a:ea typeface="Arial Unicode MS" pitchFamily="34" charset="-128"/>
                <a:cs typeface="Arial Unicode MS" pitchFamily="34" charset="-128"/>
              </a:rPr>
              <a:t>produce code is obviously to </a:t>
            </a:r>
          </a:p>
          <a:p>
            <a:pPr>
              <a:defRPr/>
            </a:pPr>
            <a:r>
              <a:rPr lang="en-US" sz="2400" kern="0" dirty="0">
                <a:solidFill>
                  <a:schemeClr val="bg1"/>
                </a:solidFill>
                <a:ea typeface="Arial Unicode MS" pitchFamily="34" charset="-128"/>
                <a:cs typeface="Arial Unicode MS" pitchFamily="34" charset="-128"/>
              </a:rPr>
              <a:t>have it already!"</a:t>
            </a:r>
            <a:r>
              <a:rPr lang="en-US" sz="3000" b="0" kern="0" dirty="0">
                <a:solidFill>
                  <a:schemeClr val="bg1"/>
                </a:solidFill>
                <a:ea typeface="Arial Unicode MS" pitchFamily="34" charset="-128"/>
                <a:cs typeface="Arial Unicode MS" pitchFamily="34" charset="-128"/>
              </a:rPr>
              <a:t> </a:t>
            </a:r>
          </a:p>
          <a:p>
            <a:pPr>
              <a:defRPr/>
            </a:pPr>
            <a:endParaRPr kumimoji="0" lang="de-DE" sz="2000" b="0" u="none" strike="noStrike" kern="0" cap="none" spc="0" normalizeH="0" baseline="0" noProof="0" dirty="0">
              <a:ln>
                <a:noFill/>
              </a:ln>
              <a:solidFill>
                <a:schemeClr val="bg1"/>
              </a:solidFill>
              <a:effectLst/>
              <a:uLnTx/>
              <a:uFillTx/>
              <a:latin typeface="Calibri" pitchFamily="34" charset="0"/>
              <a:ea typeface="Arial Unicode MS" pitchFamily="34" charset="-128"/>
              <a:cs typeface="Arial Unicode MS" pitchFamily="34" charset="-128"/>
            </a:endParaRPr>
          </a:p>
        </p:txBody>
      </p:sp>
      <p:sp>
        <p:nvSpPr>
          <p:cNvPr id="2" name="Rectangle 1">
            <a:extLst>
              <a:ext uri="{FF2B5EF4-FFF2-40B4-BE49-F238E27FC236}">
                <a16:creationId xmlns:a16="http://schemas.microsoft.com/office/drawing/2014/main" id="{F0BC5100-80B0-224C-B1B5-4324572164CB}"/>
              </a:ext>
            </a:extLst>
          </p:cNvPr>
          <p:cNvSpPr/>
          <p:nvPr/>
        </p:nvSpPr>
        <p:spPr>
          <a:xfrm>
            <a:off x="8996681" y="5219090"/>
            <a:ext cx="2555188" cy="553998"/>
          </a:xfrm>
          <a:prstGeom prst="rect">
            <a:avLst/>
          </a:prstGeom>
        </p:spPr>
        <p:txBody>
          <a:bodyPr wrap="square">
            <a:spAutoFit/>
          </a:bodyPr>
          <a:lstStyle/>
          <a:p>
            <a:pPr>
              <a:defRPr/>
            </a:pPr>
            <a:r>
              <a:rPr lang="en-US" sz="1000" dirty="0">
                <a:solidFill>
                  <a:schemeClr val="bg1"/>
                </a:solidFill>
                <a:latin typeface="Calibri" pitchFamily="34" charset="0"/>
              </a:rPr>
              <a:t>John R. Bourne in “Object-oriented Engineering: Building Engineering Systems Using Smalltalk-80”, 1992</a:t>
            </a:r>
            <a:endParaRPr lang="en-US" sz="1000">
              <a:solidFill>
                <a:schemeClr val="bg1"/>
              </a:solidFill>
            </a:endParaRPr>
          </a:p>
        </p:txBody>
      </p:sp>
      <p:sp>
        <p:nvSpPr>
          <p:cNvPr id="4" name="Rectangle 3">
            <a:extLst>
              <a:ext uri="{FF2B5EF4-FFF2-40B4-BE49-F238E27FC236}">
                <a16:creationId xmlns:a16="http://schemas.microsoft.com/office/drawing/2014/main" id="{04F8B5FC-9F1E-894B-8135-52D11B6CFC0A}"/>
              </a:ext>
            </a:extLst>
          </p:cNvPr>
          <p:cNvSpPr/>
          <p:nvPr/>
        </p:nvSpPr>
        <p:spPr>
          <a:xfrm>
            <a:off x="4763621" y="6534834"/>
            <a:ext cx="3179075" cy="246221"/>
          </a:xfrm>
          <a:prstGeom prst="rect">
            <a:avLst/>
          </a:prstGeom>
        </p:spPr>
        <p:txBody>
          <a:bodyPr wrap="none">
            <a:spAutoFit/>
          </a:bodyPr>
          <a:lstStyle/>
          <a:p>
            <a:r>
              <a:rPr lang="en-US" sz="1000">
                <a:solidFill>
                  <a:schemeClr val="bg1"/>
                </a:solidFill>
              </a:rPr>
              <a:t>https://phys.org/news/2019-05-replicability-science.html</a:t>
            </a:r>
          </a:p>
        </p:txBody>
      </p:sp>
      <p:pic>
        <p:nvPicPr>
          <p:cNvPr id="6" name="Picture 5" descr="Diagram&#10;&#10;Description automatically generated">
            <a:extLst>
              <a:ext uri="{FF2B5EF4-FFF2-40B4-BE49-F238E27FC236}">
                <a16:creationId xmlns:a16="http://schemas.microsoft.com/office/drawing/2014/main" id="{4B67A618-4139-4345-B350-14DC2C7B5577}"/>
              </a:ext>
            </a:extLst>
          </p:cNvPr>
          <p:cNvPicPr>
            <a:picLocks noChangeAspect="1"/>
          </p:cNvPicPr>
          <p:nvPr/>
        </p:nvPicPr>
        <p:blipFill>
          <a:blip r:embed="rId2"/>
          <a:stretch>
            <a:fillRect/>
          </a:stretch>
        </p:blipFill>
        <p:spPr>
          <a:xfrm>
            <a:off x="176077" y="1364974"/>
            <a:ext cx="2928633" cy="4978676"/>
          </a:xfrm>
          <a:prstGeom prst="rect">
            <a:avLst/>
          </a:prstGeom>
        </p:spPr>
      </p:pic>
    </p:spTree>
    <p:extLst>
      <p:ext uri="{BB962C8B-B14F-4D97-AF65-F5344CB8AC3E}">
        <p14:creationId xmlns:p14="http://schemas.microsoft.com/office/powerpoint/2010/main" val="1637168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FEDE913-710D-2E4D-8C81-373027701217}"/>
              </a:ext>
            </a:extLst>
          </p:cNvPr>
          <p:cNvSpPr>
            <a:spLocks noGrp="1"/>
          </p:cNvSpPr>
          <p:nvPr>
            <p:ph type="title"/>
          </p:nvPr>
        </p:nvSpPr>
        <p:spPr>
          <a:xfrm>
            <a:off x="384313" y="1741047"/>
            <a:ext cx="4323153" cy="1334880"/>
          </a:xfrm>
        </p:spPr>
        <p:txBody>
          <a:bodyPr vert="horz" lIns="91440" tIns="45720" rIns="91440" bIns="45720" rtlCol="0" anchor="b" anchorCtr="0">
            <a:normAutofit/>
          </a:bodyPr>
          <a:lstStyle/>
          <a:p>
            <a:r>
              <a:rPr lang="en-US" sz="4400" kern="1200" dirty="0">
                <a:ea typeface="+mj-ea"/>
                <a:cs typeface="+mj-cs"/>
              </a:rPr>
              <a:t>Interoperability</a:t>
            </a:r>
          </a:p>
        </p:txBody>
      </p:sp>
      <p:sp>
        <p:nvSpPr>
          <p:cNvPr id="8" name="Rectangle 7">
            <a:extLst>
              <a:ext uri="{FF2B5EF4-FFF2-40B4-BE49-F238E27FC236}">
                <a16:creationId xmlns:a16="http://schemas.microsoft.com/office/drawing/2014/main" id="{E7002E11-6F12-474A-8742-92816FC02CD4}"/>
              </a:ext>
            </a:extLst>
          </p:cNvPr>
          <p:cNvSpPr/>
          <p:nvPr/>
        </p:nvSpPr>
        <p:spPr>
          <a:xfrm>
            <a:off x="5588726" y="1255187"/>
            <a:ext cx="7275587" cy="1723549"/>
          </a:xfrm>
          <a:prstGeom prst="rect">
            <a:avLst/>
          </a:prstGeom>
        </p:spPr>
        <p:txBody>
          <a:bodyPr wrap="square">
            <a:spAutoFit/>
          </a:bodyPr>
          <a:lstStyle/>
          <a:p>
            <a:r>
              <a:rPr lang="en-US" sz="2400" b="0" i="0">
                <a:solidFill>
                  <a:schemeClr val="bg1"/>
                </a:solidFill>
                <a:effectLst/>
              </a:rPr>
              <a:t>“capability to communicate, execute programs, or transfer data among various functional units in a manner that requires the user to have little or no knowledge of the unique characteristics of those units”  </a:t>
            </a:r>
            <a:endParaRPr lang="en-US" sz="800">
              <a:solidFill>
                <a:schemeClr val="bg1"/>
              </a:solidFill>
            </a:endParaRPr>
          </a:p>
          <a:p>
            <a:r>
              <a:rPr lang="en-US" sz="1000" b="0" i="0">
                <a:solidFill>
                  <a:schemeClr val="bg1"/>
                </a:solidFill>
                <a:effectLst/>
              </a:rPr>
              <a:t>ISO/EIC 2382 Information Technology Vocabulary</a:t>
            </a:r>
            <a:endParaRPr lang="en-US" sz="1000">
              <a:solidFill>
                <a:schemeClr val="bg1"/>
              </a:solidFill>
            </a:endParaRPr>
          </a:p>
        </p:txBody>
      </p:sp>
      <p:sp>
        <p:nvSpPr>
          <p:cNvPr id="10" name="Rectangle 9">
            <a:extLst>
              <a:ext uri="{FF2B5EF4-FFF2-40B4-BE49-F238E27FC236}">
                <a16:creationId xmlns:a16="http://schemas.microsoft.com/office/drawing/2014/main" id="{CF873C6C-E654-A147-A829-F9020911F44A}"/>
              </a:ext>
            </a:extLst>
          </p:cNvPr>
          <p:cNvSpPr/>
          <p:nvPr/>
        </p:nvSpPr>
        <p:spPr>
          <a:xfrm>
            <a:off x="5853770" y="4218683"/>
            <a:ext cx="6693540" cy="1354217"/>
          </a:xfrm>
          <a:prstGeom prst="rect">
            <a:avLst/>
          </a:prstGeom>
        </p:spPr>
        <p:txBody>
          <a:bodyPr wrap="square">
            <a:spAutoFit/>
          </a:bodyPr>
          <a:lstStyle/>
          <a:p>
            <a:r>
              <a:rPr lang="en-US" sz="2400">
                <a:solidFill>
                  <a:schemeClr val="bg1"/>
                </a:solidFill>
              </a:rPr>
              <a:t>“the ability of two or more systems or components to exchange information and to use the information that has been exchanged” </a:t>
            </a:r>
          </a:p>
          <a:p>
            <a:r>
              <a:rPr lang="en-US" sz="1000" b="1">
                <a:solidFill>
                  <a:schemeClr val="bg1"/>
                </a:solidFill>
              </a:rPr>
              <a:t>IEEE</a:t>
            </a:r>
            <a:r>
              <a:rPr lang="en-US" sz="1000">
                <a:solidFill>
                  <a:schemeClr val="bg1"/>
                </a:solidFill>
              </a:rPr>
              <a:t> Standard Computer </a:t>
            </a:r>
            <a:r>
              <a:rPr lang="en-US" sz="1000" b="1">
                <a:solidFill>
                  <a:schemeClr val="bg1"/>
                </a:solidFill>
              </a:rPr>
              <a:t>Dictionary</a:t>
            </a:r>
            <a:r>
              <a:rPr lang="en-US" sz="1000">
                <a:solidFill>
                  <a:schemeClr val="bg1"/>
                </a:solidFill>
              </a:rPr>
              <a:t>: A Compilation of </a:t>
            </a:r>
            <a:r>
              <a:rPr lang="en-US" sz="1000" b="1">
                <a:solidFill>
                  <a:schemeClr val="bg1"/>
                </a:solidFill>
              </a:rPr>
              <a:t>IEEE</a:t>
            </a:r>
            <a:r>
              <a:rPr lang="en-US" sz="1000">
                <a:solidFill>
                  <a:schemeClr val="bg1"/>
                </a:solidFill>
              </a:rPr>
              <a:t> Standard Computer Glossaries</a:t>
            </a:r>
          </a:p>
        </p:txBody>
      </p:sp>
      <p:pic>
        <p:nvPicPr>
          <p:cNvPr id="15" name="Picture 14" descr="_92229060_cc2a41af-ceef-450e-9271-2262268a63a9.jpg">
            <a:extLst>
              <a:ext uri="{FF2B5EF4-FFF2-40B4-BE49-F238E27FC236}">
                <a16:creationId xmlns:a16="http://schemas.microsoft.com/office/drawing/2014/main" id="{14C72632-8E52-894F-A2FE-18C1C1CD32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362" y="3956135"/>
            <a:ext cx="5136750" cy="2631479"/>
          </a:xfrm>
          <a:prstGeom prst="rect">
            <a:avLst/>
          </a:prstGeom>
        </p:spPr>
      </p:pic>
    </p:spTree>
    <p:extLst>
      <p:ext uri="{BB962C8B-B14F-4D97-AF65-F5344CB8AC3E}">
        <p14:creationId xmlns:p14="http://schemas.microsoft.com/office/powerpoint/2010/main" val="3381067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FEDE913-710D-2E4D-8C81-373027701217}"/>
              </a:ext>
            </a:extLst>
          </p:cNvPr>
          <p:cNvSpPr>
            <a:spLocks noGrp="1"/>
          </p:cNvSpPr>
          <p:nvPr>
            <p:ph type="title"/>
          </p:nvPr>
        </p:nvSpPr>
        <p:spPr>
          <a:xfrm>
            <a:off x="762000" y="1009650"/>
            <a:ext cx="4400549" cy="1857375"/>
          </a:xfrm>
        </p:spPr>
        <p:txBody>
          <a:bodyPr vert="horz" lIns="91440" tIns="45720" rIns="91440" bIns="45720" rtlCol="0" anchor="b" anchorCtr="0">
            <a:normAutofit/>
          </a:bodyPr>
          <a:lstStyle/>
          <a:p>
            <a:r>
              <a:rPr lang="en-US" sz="4400" b="1" kern="1200">
                <a:latin typeface="+mj-lt"/>
                <a:ea typeface="+mj-ea"/>
                <a:cs typeface="+mj-cs"/>
              </a:rPr>
              <a:t>Sustainability</a:t>
            </a:r>
          </a:p>
        </p:txBody>
      </p:sp>
      <p:pic>
        <p:nvPicPr>
          <p:cNvPr id="20" name="Picture 19" descr="Text&#10;&#10;Description automatically generated">
            <a:extLst>
              <a:ext uri="{FF2B5EF4-FFF2-40B4-BE49-F238E27FC236}">
                <a16:creationId xmlns:a16="http://schemas.microsoft.com/office/drawing/2014/main" id="{913A524F-33E5-F140-BA66-D0C3D846A3F8}"/>
              </a:ext>
            </a:extLst>
          </p:cNvPr>
          <p:cNvPicPr>
            <a:picLocks noChangeAspect="1"/>
          </p:cNvPicPr>
          <p:nvPr/>
        </p:nvPicPr>
        <p:blipFill rotWithShape="1">
          <a:blip r:embed="rId2"/>
          <a:srcRect l="15858" r="13715"/>
          <a:stretch/>
        </p:blipFill>
        <p:spPr>
          <a:xfrm>
            <a:off x="6018932" y="357820"/>
            <a:ext cx="6159816" cy="6559816"/>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effectLst>
            <a:outerShdw blurRad="381000" dist="152400" dir="10800000" algn="tr" rotWithShape="0">
              <a:prstClr val="black">
                <a:alpha val="10000"/>
              </a:prstClr>
            </a:outerShdw>
          </a:effectLst>
        </p:spPr>
      </p:pic>
      <p:sp>
        <p:nvSpPr>
          <p:cNvPr id="17" name="Rectangle 16">
            <a:extLst>
              <a:ext uri="{FF2B5EF4-FFF2-40B4-BE49-F238E27FC236}">
                <a16:creationId xmlns:a16="http://schemas.microsoft.com/office/drawing/2014/main" id="{AB164D77-1D13-9649-B5A3-278F8E351649}"/>
              </a:ext>
            </a:extLst>
          </p:cNvPr>
          <p:cNvSpPr/>
          <p:nvPr/>
        </p:nvSpPr>
        <p:spPr>
          <a:xfrm>
            <a:off x="762000" y="3109956"/>
            <a:ext cx="4400549" cy="3167019"/>
          </a:xfrm>
          <a:prstGeom prst="rect">
            <a:avLst/>
          </a:prstGeom>
        </p:spPr>
        <p:txBody>
          <a:bodyPr vert="horz" lIns="91440" tIns="45720" rIns="91440" bIns="45720" rtlCol="0" anchor="t">
            <a:normAutofit/>
          </a:bodyPr>
          <a:lstStyle/>
          <a:p>
            <a:pPr>
              <a:lnSpc>
                <a:spcPct val="90000"/>
              </a:lnSpc>
              <a:spcAft>
                <a:spcPts val="600"/>
              </a:spcAft>
            </a:pPr>
            <a:r>
              <a:rPr lang="en-US" sz="2400" b="1" i="0">
                <a:solidFill>
                  <a:schemeClr val="bg1"/>
                </a:solidFill>
                <a:effectLst/>
              </a:rPr>
              <a:t>Sustainability means</a:t>
            </a:r>
            <a:r>
              <a:rPr lang="en-US" sz="2400" b="0" i="0">
                <a:solidFill>
                  <a:schemeClr val="bg1"/>
                </a:solidFill>
                <a:effectLst/>
              </a:rPr>
              <a:t> that the </a:t>
            </a:r>
            <a:r>
              <a:rPr lang="en-US" sz="2400" b="1" i="0">
                <a:solidFill>
                  <a:schemeClr val="bg1"/>
                </a:solidFill>
                <a:effectLst/>
              </a:rPr>
              <a:t>software</a:t>
            </a:r>
            <a:r>
              <a:rPr lang="en-US" sz="2400" b="0" i="0">
                <a:solidFill>
                  <a:schemeClr val="bg1"/>
                </a:solidFill>
                <a:effectLst/>
              </a:rPr>
              <a:t> you use today will be available - and continue to be improved and supported – </a:t>
            </a:r>
          </a:p>
          <a:p>
            <a:pPr>
              <a:lnSpc>
                <a:spcPct val="90000"/>
              </a:lnSpc>
              <a:spcAft>
                <a:spcPts val="600"/>
              </a:spcAft>
            </a:pPr>
            <a:r>
              <a:rPr lang="en-US" sz="2400" b="0" i="0">
                <a:solidFill>
                  <a:schemeClr val="bg1"/>
                </a:solidFill>
                <a:effectLst/>
              </a:rPr>
              <a:t>in the future.</a:t>
            </a:r>
          </a:p>
          <a:p>
            <a:pPr>
              <a:lnSpc>
                <a:spcPct val="90000"/>
              </a:lnSpc>
              <a:spcAft>
                <a:spcPts val="600"/>
              </a:spcAft>
            </a:pPr>
            <a:r>
              <a:rPr lang="en-US" sz="1000">
                <a:solidFill>
                  <a:schemeClr val="bg1"/>
                </a:solidFill>
              </a:rPr>
              <a:t>Software Sustainability Institute </a:t>
            </a:r>
          </a:p>
        </p:txBody>
      </p:sp>
      <p:sp>
        <p:nvSpPr>
          <p:cNvPr id="8" name="Rectangle 7">
            <a:extLst>
              <a:ext uri="{FF2B5EF4-FFF2-40B4-BE49-F238E27FC236}">
                <a16:creationId xmlns:a16="http://schemas.microsoft.com/office/drawing/2014/main" id="{E7002E11-6F12-474A-8742-92816FC02CD4}"/>
              </a:ext>
            </a:extLst>
          </p:cNvPr>
          <p:cNvSpPr/>
          <p:nvPr/>
        </p:nvSpPr>
        <p:spPr>
          <a:xfrm>
            <a:off x="762000" y="3109956"/>
            <a:ext cx="4400549" cy="3167019"/>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endParaRPr lang="en-US">
              <a:solidFill>
                <a:schemeClr val="bg1"/>
              </a:solidFill>
            </a:endParaRPr>
          </a:p>
        </p:txBody>
      </p:sp>
      <p:sp>
        <p:nvSpPr>
          <p:cNvPr id="3" name="TextBox 2">
            <a:extLst>
              <a:ext uri="{FF2B5EF4-FFF2-40B4-BE49-F238E27FC236}">
                <a16:creationId xmlns:a16="http://schemas.microsoft.com/office/drawing/2014/main" id="{CCA4D3B9-6567-9FFF-00C0-D2995C2660DF}"/>
              </a:ext>
            </a:extLst>
          </p:cNvPr>
          <p:cNvSpPr txBox="1"/>
          <p:nvPr/>
        </p:nvSpPr>
        <p:spPr>
          <a:xfrm>
            <a:off x="3101340" y="3450074"/>
            <a:ext cx="6202680" cy="369332"/>
          </a:xfrm>
          <a:prstGeom prst="rect">
            <a:avLst/>
          </a:prstGeom>
          <a:noFill/>
        </p:spPr>
        <p:txBody>
          <a:bodyPr wrap="square">
            <a:spAutoFit/>
          </a:bodyPr>
          <a:lstStyle/>
          <a:p>
            <a:r>
              <a:rPr lang="en-US" b="0">
                <a:effectLst/>
              </a:rPr>
              <a:t> </a:t>
            </a:r>
            <a:endParaRPr lang="en-US"/>
          </a:p>
        </p:txBody>
      </p:sp>
    </p:spTree>
    <p:extLst>
      <p:ext uri="{BB962C8B-B14F-4D97-AF65-F5344CB8AC3E}">
        <p14:creationId xmlns:p14="http://schemas.microsoft.com/office/powerpoint/2010/main" val="184584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80;p8">
            <a:extLst>
              <a:ext uri="{FF2B5EF4-FFF2-40B4-BE49-F238E27FC236}">
                <a16:creationId xmlns:a16="http://schemas.microsoft.com/office/drawing/2014/main" id="{5E9F3AE8-DE77-8FA0-01A0-94DAB2CF4B23}"/>
              </a:ext>
            </a:extLst>
          </p:cNvPr>
          <p:cNvSpPr/>
          <p:nvPr/>
        </p:nvSpPr>
        <p:spPr>
          <a:xfrm>
            <a:off x="4714765" y="308984"/>
            <a:ext cx="6096000" cy="156966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2400"/>
              <a:buFont typeface="Arial"/>
              <a:buChar char="•"/>
            </a:pPr>
            <a:r>
              <a:rPr lang="en-US" sz="2400">
                <a:solidFill>
                  <a:schemeClr val="lt1"/>
                </a:solidFill>
                <a:latin typeface="Arial"/>
                <a:ea typeface="Arial"/>
                <a:cs typeface="Arial"/>
                <a:sym typeface="Arial"/>
              </a:rPr>
              <a:t>Findable</a:t>
            </a:r>
            <a:endParaRPr/>
          </a:p>
          <a:p>
            <a:pPr marL="342900" marR="0" lvl="0" indent="-342900" algn="l" rtl="0">
              <a:spcBef>
                <a:spcPts val="0"/>
              </a:spcBef>
              <a:spcAft>
                <a:spcPts val="0"/>
              </a:spcAft>
              <a:buClr>
                <a:schemeClr val="lt1"/>
              </a:buClr>
              <a:buSzPts val="2400"/>
              <a:buFont typeface="Arial"/>
              <a:buChar char="•"/>
            </a:pPr>
            <a:r>
              <a:rPr lang="en-US" sz="2400">
                <a:solidFill>
                  <a:schemeClr val="lt1"/>
                </a:solidFill>
                <a:latin typeface="Arial"/>
                <a:ea typeface="Arial"/>
                <a:cs typeface="Arial"/>
                <a:sym typeface="Arial"/>
              </a:rPr>
              <a:t>Accessible</a:t>
            </a:r>
            <a:endParaRPr/>
          </a:p>
          <a:p>
            <a:pPr marL="342900" marR="0" lvl="0" indent="-342900" algn="l" rtl="0">
              <a:spcBef>
                <a:spcPts val="0"/>
              </a:spcBef>
              <a:spcAft>
                <a:spcPts val="0"/>
              </a:spcAft>
              <a:buClr>
                <a:schemeClr val="lt1"/>
              </a:buClr>
              <a:buSzPts val="2400"/>
              <a:buFont typeface="Arial"/>
              <a:buChar char="•"/>
            </a:pPr>
            <a:r>
              <a:rPr lang="en-US" sz="2400">
                <a:solidFill>
                  <a:schemeClr val="lt1"/>
                </a:solidFill>
                <a:latin typeface="Arial"/>
                <a:ea typeface="Arial"/>
                <a:cs typeface="Arial"/>
                <a:sym typeface="Arial"/>
              </a:rPr>
              <a:t>Interoperable </a:t>
            </a:r>
            <a:endParaRPr/>
          </a:p>
          <a:p>
            <a:pPr marL="342900" marR="0" lvl="0" indent="-342900" algn="l" rtl="0">
              <a:spcBef>
                <a:spcPts val="0"/>
              </a:spcBef>
              <a:spcAft>
                <a:spcPts val="0"/>
              </a:spcAft>
              <a:buClr>
                <a:schemeClr val="lt1"/>
              </a:buClr>
              <a:buSzPts val="2400"/>
              <a:buFont typeface="Arial"/>
              <a:buChar char="•"/>
            </a:pPr>
            <a:r>
              <a:rPr lang="en-US" sz="2400">
                <a:solidFill>
                  <a:schemeClr val="lt1"/>
                </a:solidFill>
                <a:latin typeface="Arial"/>
                <a:ea typeface="Arial"/>
                <a:cs typeface="Arial"/>
                <a:sym typeface="Arial"/>
              </a:rPr>
              <a:t>Reusable</a:t>
            </a:r>
            <a:endParaRPr/>
          </a:p>
        </p:txBody>
      </p:sp>
      <p:pic>
        <p:nvPicPr>
          <p:cNvPr id="10" name="Google Shape;181;p8" descr="Graphical user interface, text, application, email&#10;&#10;Description automatically generated">
            <a:extLst>
              <a:ext uri="{FF2B5EF4-FFF2-40B4-BE49-F238E27FC236}">
                <a16:creationId xmlns:a16="http://schemas.microsoft.com/office/drawing/2014/main" id="{352E6892-08D5-4AEC-BFEC-C68AF8185BC3}"/>
              </a:ext>
            </a:extLst>
          </p:cNvPr>
          <p:cNvPicPr preferRelativeResize="0"/>
          <p:nvPr/>
        </p:nvPicPr>
        <p:blipFill rotWithShape="1">
          <a:blip r:embed="rId2">
            <a:alphaModFix/>
          </a:blip>
          <a:srcRect/>
          <a:stretch/>
        </p:blipFill>
        <p:spPr>
          <a:xfrm>
            <a:off x="4714765" y="1959903"/>
            <a:ext cx="5430514" cy="4750756"/>
          </a:xfrm>
          <a:prstGeom prst="rect">
            <a:avLst/>
          </a:prstGeom>
          <a:noFill/>
          <a:ln>
            <a:noFill/>
          </a:ln>
        </p:spPr>
      </p:pic>
      <p:sp>
        <p:nvSpPr>
          <p:cNvPr id="11" name="Google Shape;179;p8">
            <a:extLst>
              <a:ext uri="{FF2B5EF4-FFF2-40B4-BE49-F238E27FC236}">
                <a16:creationId xmlns:a16="http://schemas.microsoft.com/office/drawing/2014/main" id="{4E6616DD-7131-09AC-D28C-DE791D25ACA5}"/>
              </a:ext>
            </a:extLst>
          </p:cNvPr>
          <p:cNvSpPr txBox="1">
            <a:spLocks noGrp="1"/>
          </p:cNvSpPr>
          <p:nvPr>
            <p:ph type="title"/>
          </p:nvPr>
        </p:nvSpPr>
        <p:spPr>
          <a:xfrm>
            <a:off x="335262" y="1943341"/>
            <a:ext cx="3937220" cy="2131828"/>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400"/>
              <a:buFont typeface="Impact"/>
              <a:buNone/>
            </a:pPr>
            <a:r>
              <a:rPr lang="en-US" sz="4400">
                <a:solidFill>
                  <a:schemeClr val="lt1"/>
                </a:solidFill>
              </a:rPr>
              <a:t>FAIR</a:t>
            </a:r>
            <a:endParaRPr/>
          </a:p>
        </p:txBody>
      </p:sp>
    </p:spTree>
    <p:extLst>
      <p:ext uri="{BB962C8B-B14F-4D97-AF65-F5344CB8AC3E}">
        <p14:creationId xmlns:p14="http://schemas.microsoft.com/office/powerpoint/2010/main" val="648093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89;p9">
            <a:extLst>
              <a:ext uri="{FF2B5EF4-FFF2-40B4-BE49-F238E27FC236}">
                <a16:creationId xmlns:a16="http://schemas.microsoft.com/office/drawing/2014/main" id="{57E84E68-9C21-42CD-E2EA-C7569497063F}"/>
              </a:ext>
            </a:extLst>
          </p:cNvPr>
          <p:cNvSpPr txBox="1">
            <a:spLocks noGrp="1"/>
          </p:cNvSpPr>
          <p:nvPr>
            <p:ph type="title"/>
          </p:nvPr>
        </p:nvSpPr>
        <p:spPr>
          <a:xfrm>
            <a:off x="335262" y="1943341"/>
            <a:ext cx="3937220" cy="2131828"/>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400"/>
              <a:buFont typeface="Impact"/>
              <a:buNone/>
            </a:pPr>
            <a:r>
              <a:rPr lang="en-US" sz="4400">
                <a:solidFill>
                  <a:schemeClr val="lt1"/>
                </a:solidFill>
              </a:rPr>
              <a:t>FAIR for</a:t>
            </a:r>
            <a:br>
              <a:rPr lang="en-US" sz="4400">
                <a:solidFill>
                  <a:schemeClr val="lt1"/>
                </a:solidFill>
              </a:rPr>
            </a:br>
            <a:r>
              <a:rPr lang="en-US" sz="4400">
                <a:solidFill>
                  <a:schemeClr val="lt1"/>
                </a:solidFill>
              </a:rPr>
              <a:t>Research</a:t>
            </a:r>
            <a:br>
              <a:rPr lang="en-US" sz="4400">
                <a:solidFill>
                  <a:schemeClr val="lt1"/>
                </a:solidFill>
              </a:rPr>
            </a:br>
            <a:r>
              <a:rPr lang="en-US" sz="4400">
                <a:solidFill>
                  <a:schemeClr val="lt1"/>
                </a:solidFill>
              </a:rPr>
              <a:t>Software</a:t>
            </a:r>
            <a:endParaRPr/>
          </a:p>
        </p:txBody>
      </p:sp>
      <p:pic>
        <p:nvPicPr>
          <p:cNvPr id="5" name="Google Shape;190;p9" descr="Text&#10;&#10;Description automatically generated">
            <a:extLst>
              <a:ext uri="{FF2B5EF4-FFF2-40B4-BE49-F238E27FC236}">
                <a16:creationId xmlns:a16="http://schemas.microsoft.com/office/drawing/2014/main" id="{525429C9-B4C8-BA00-E587-DE064FAFF9AD}"/>
              </a:ext>
            </a:extLst>
          </p:cNvPr>
          <p:cNvPicPr preferRelativeResize="0"/>
          <p:nvPr/>
        </p:nvPicPr>
        <p:blipFill rotWithShape="1">
          <a:blip r:embed="rId2">
            <a:alphaModFix/>
          </a:blip>
          <a:srcRect/>
          <a:stretch/>
        </p:blipFill>
        <p:spPr>
          <a:xfrm>
            <a:off x="5359573" y="975125"/>
            <a:ext cx="5841336" cy="4907750"/>
          </a:xfrm>
          <a:prstGeom prst="rect">
            <a:avLst/>
          </a:prstGeom>
          <a:noFill/>
          <a:ln>
            <a:noFill/>
          </a:ln>
        </p:spPr>
      </p:pic>
    </p:spTree>
    <p:extLst>
      <p:ext uri="{BB962C8B-B14F-4D97-AF65-F5344CB8AC3E}">
        <p14:creationId xmlns:p14="http://schemas.microsoft.com/office/powerpoint/2010/main" val="2989308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B30752B-6B36-6D45-8BBA-21F77BFBA431}"/>
              </a:ext>
            </a:extLst>
          </p:cNvPr>
          <p:cNvSpPr>
            <a:spLocks noGrp="1"/>
          </p:cNvSpPr>
          <p:nvPr>
            <p:ph type="title"/>
          </p:nvPr>
        </p:nvSpPr>
        <p:spPr>
          <a:xfrm>
            <a:off x="675705" y="762000"/>
            <a:ext cx="3810001" cy="2025649"/>
          </a:xfrm>
        </p:spPr>
        <p:txBody>
          <a:bodyPr vert="horz" lIns="91440" tIns="45720" rIns="91440" bIns="45720" rtlCol="0" anchor="b" anchorCtr="0">
            <a:normAutofit/>
          </a:bodyPr>
          <a:lstStyle/>
          <a:p>
            <a:r>
              <a:rPr lang="en-US" sz="4400" kern="1200">
                <a:latin typeface="+mj-lt"/>
                <a:ea typeface="+mj-ea"/>
                <a:cs typeface="+mj-cs"/>
              </a:rPr>
              <a:t>YOU ARE NOT ALONE!</a:t>
            </a:r>
          </a:p>
        </p:txBody>
      </p:sp>
      <p:sp>
        <p:nvSpPr>
          <p:cNvPr id="13" name="Content Placeholder 2">
            <a:extLst>
              <a:ext uri="{FF2B5EF4-FFF2-40B4-BE49-F238E27FC236}">
                <a16:creationId xmlns:a16="http://schemas.microsoft.com/office/drawing/2014/main" id="{0117248B-6207-0641-94DE-43DB4CD8E3B3}"/>
              </a:ext>
            </a:extLst>
          </p:cNvPr>
          <p:cNvSpPr txBox="1">
            <a:spLocks/>
          </p:cNvSpPr>
          <p:nvPr/>
        </p:nvSpPr>
        <p:spPr>
          <a:xfrm>
            <a:off x="457201" y="1371599"/>
            <a:ext cx="3997634" cy="462775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pPr marL="11113" algn="ctr"/>
            <a:endParaRPr lang="en-US" b="1" dirty="0">
              <a:solidFill>
                <a:schemeClr val="bg1"/>
              </a:solidFill>
            </a:endParaRPr>
          </a:p>
          <a:p>
            <a:pPr marL="11113" algn="ctr"/>
            <a:endParaRPr lang="en-US" b="1" dirty="0">
              <a:solidFill>
                <a:schemeClr val="bg1"/>
              </a:solidFill>
            </a:endParaRPr>
          </a:p>
          <a:p>
            <a:pPr marL="11113" algn="ctr"/>
            <a:endParaRPr lang="en-US" dirty="0">
              <a:solidFill>
                <a:schemeClr val="bg1"/>
              </a:solidFill>
            </a:endParaRPr>
          </a:p>
          <a:p>
            <a:pPr marL="11113" algn="ctr"/>
            <a:endParaRPr lang="en-US" sz="2400" dirty="0">
              <a:solidFill>
                <a:schemeClr val="bg1"/>
              </a:solidFill>
            </a:endParaRPr>
          </a:p>
          <a:p>
            <a:pPr marL="11113" algn="ctr"/>
            <a:endParaRPr lang="en-US" sz="2400" dirty="0">
              <a:solidFill>
                <a:schemeClr val="bg1"/>
              </a:solidFill>
            </a:endParaRPr>
          </a:p>
          <a:p>
            <a:pPr marL="11113" algn="ctr"/>
            <a:endParaRPr lang="en-US" sz="2400" dirty="0">
              <a:solidFill>
                <a:schemeClr val="bg1"/>
              </a:solidFill>
            </a:endParaRPr>
          </a:p>
        </p:txBody>
      </p:sp>
      <p:sp>
        <p:nvSpPr>
          <p:cNvPr id="10" name="Rectangle 9">
            <a:extLst>
              <a:ext uri="{FF2B5EF4-FFF2-40B4-BE49-F238E27FC236}">
                <a16:creationId xmlns:a16="http://schemas.microsoft.com/office/drawing/2014/main" id="{1ED69962-E7FB-C144-90AB-44FA95BD5A1A}"/>
              </a:ext>
            </a:extLst>
          </p:cNvPr>
          <p:cNvSpPr/>
          <p:nvPr/>
        </p:nvSpPr>
        <p:spPr>
          <a:xfrm>
            <a:off x="6096000" y="2244309"/>
            <a:ext cx="3445565" cy="231417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descr="sgci-areas-withoutText.png">
            <a:extLst>
              <a:ext uri="{FF2B5EF4-FFF2-40B4-BE49-F238E27FC236}">
                <a16:creationId xmlns:a16="http://schemas.microsoft.com/office/drawing/2014/main" id="{AE28E092-EDEE-0F49-B3CC-9E863C9228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14328" y="1054250"/>
            <a:ext cx="4765107" cy="4757302"/>
          </a:xfrm>
          <a:prstGeom prst="rect">
            <a:avLst/>
          </a:prstGeom>
        </p:spPr>
      </p:pic>
      <p:pic>
        <p:nvPicPr>
          <p:cNvPr id="8" name="Picture 7" descr="A picture containing text, clipart&#10;&#10;Description automatically generated">
            <a:extLst>
              <a:ext uri="{FF2B5EF4-FFF2-40B4-BE49-F238E27FC236}">
                <a16:creationId xmlns:a16="http://schemas.microsoft.com/office/drawing/2014/main" id="{80DEFB77-4D21-DB45-8E87-E55F11E899F2}"/>
              </a:ext>
            </a:extLst>
          </p:cNvPr>
          <p:cNvPicPr>
            <a:picLocks noChangeAspect="1"/>
          </p:cNvPicPr>
          <p:nvPr/>
        </p:nvPicPr>
        <p:blipFill>
          <a:blip r:embed="rId3"/>
          <a:stretch>
            <a:fillRect/>
          </a:stretch>
        </p:blipFill>
        <p:spPr>
          <a:xfrm>
            <a:off x="143230" y="6323748"/>
            <a:ext cx="1666926" cy="291712"/>
          </a:xfrm>
          <a:prstGeom prst="rect">
            <a:avLst/>
          </a:prstGeom>
        </p:spPr>
      </p:pic>
      <p:sp>
        <p:nvSpPr>
          <p:cNvPr id="2" name="Rectangle 1">
            <a:extLst>
              <a:ext uri="{FF2B5EF4-FFF2-40B4-BE49-F238E27FC236}">
                <a16:creationId xmlns:a16="http://schemas.microsoft.com/office/drawing/2014/main" id="{5ED153E9-2655-0A4E-B766-4DF482CD693B}"/>
              </a:ext>
            </a:extLst>
          </p:cNvPr>
          <p:cNvSpPr/>
          <p:nvPr/>
        </p:nvSpPr>
        <p:spPr>
          <a:xfrm>
            <a:off x="4807581" y="505093"/>
            <a:ext cx="2232984" cy="646331"/>
          </a:xfrm>
          <a:prstGeom prst="rect">
            <a:avLst/>
          </a:prstGeom>
        </p:spPr>
        <p:txBody>
          <a:bodyPr wrap="none">
            <a:spAutoFit/>
          </a:bodyPr>
          <a:lstStyle/>
          <a:p>
            <a:pPr lvl="0" algn="ctr">
              <a:lnSpc>
                <a:spcPct val="100000"/>
              </a:lnSpc>
            </a:pPr>
            <a:r>
              <a:rPr lang="en-US">
                <a:solidFill>
                  <a:schemeClr val="bg1"/>
                </a:solidFill>
              </a:rPr>
              <a:t>Longer term </a:t>
            </a:r>
            <a:br>
              <a:rPr lang="en-US">
                <a:solidFill>
                  <a:schemeClr val="bg1"/>
                </a:solidFill>
              </a:rPr>
            </a:br>
            <a:r>
              <a:rPr lang="en-US">
                <a:solidFill>
                  <a:schemeClr val="bg1"/>
                </a:solidFill>
              </a:rPr>
              <a:t>support engagements</a:t>
            </a:r>
          </a:p>
        </p:txBody>
      </p:sp>
      <p:sp>
        <p:nvSpPr>
          <p:cNvPr id="3" name="Rectangle 2">
            <a:extLst>
              <a:ext uri="{FF2B5EF4-FFF2-40B4-BE49-F238E27FC236}">
                <a16:creationId xmlns:a16="http://schemas.microsoft.com/office/drawing/2014/main" id="{BD6238AB-8F2B-6543-948F-C002EB5C94B5}"/>
              </a:ext>
            </a:extLst>
          </p:cNvPr>
          <p:cNvSpPr/>
          <p:nvPr/>
        </p:nvSpPr>
        <p:spPr>
          <a:xfrm>
            <a:off x="3382640" y="2853908"/>
            <a:ext cx="1849737" cy="646331"/>
          </a:xfrm>
          <a:prstGeom prst="rect">
            <a:avLst/>
          </a:prstGeom>
        </p:spPr>
        <p:txBody>
          <a:bodyPr wrap="none">
            <a:spAutoFit/>
          </a:bodyPr>
          <a:lstStyle/>
          <a:p>
            <a:pPr lvl="0" algn="r">
              <a:lnSpc>
                <a:spcPct val="100000"/>
              </a:lnSpc>
            </a:pPr>
            <a:r>
              <a:rPr lang="en-US">
                <a:solidFill>
                  <a:schemeClr val="bg1"/>
                </a:solidFill>
              </a:rPr>
              <a:t>Diverse expertise </a:t>
            </a:r>
          </a:p>
          <a:p>
            <a:pPr lvl="0" algn="r">
              <a:lnSpc>
                <a:spcPct val="100000"/>
              </a:lnSpc>
            </a:pPr>
            <a:r>
              <a:rPr lang="en-US">
                <a:solidFill>
                  <a:schemeClr val="bg1"/>
                </a:solidFill>
              </a:rPr>
              <a:t>on demand</a:t>
            </a:r>
          </a:p>
        </p:txBody>
      </p:sp>
      <p:sp>
        <p:nvSpPr>
          <p:cNvPr id="4" name="Rectangle 3">
            <a:extLst>
              <a:ext uri="{FF2B5EF4-FFF2-40B4-BE49-F238E27FC236}">
                <a16:creationId xmlns:a16="http://schemas.microsoft.com/office/drawing/2014/main" id="{96436549-F420-FD48-AC1C-6B1A83606499}"/>
              </a:ext>
            </a:extLst>
          </p:cNvPr>
          <p:cNvSpPr/>
          <p:nvPr/>
        </p:nvSpPr>
        <p:spPr>
          <a:xfrm>
            <a:off x="9850216" y="1597978"/>
            <a:ext cx="2299860" cy="646331"/>
          </a:xfrm>
          <a:prstGeom prst="rect">
            <a:avLst/>
          </a:prstGeom>
        </p:spPr>
        <p:txBody>
          <a:bodyPr wrap="none">
            <a:spAutoFit/>
          </a:bodyPr>
          <a:lstStyle/>
          <a:p>
            <a:pPr lvl="0">
              <a:lnSpc>
                <a:spcPct val="100000"/>
              </a:lnSpc>
            </a:pPr>
            <a:r>
              <a:rPr lang="en-US">
                <a:solidFill>
                  <a:schemeClr val="bg1"/>
                </a:solidFill>
              </a:rPr>
              <a:t>Software and visibility </a:t>
            </a:r>
          </a:p>
          <a:p>
            <a:pPr lvl="0">
              <a:lnSpc>
                <a:spcPct val="100000"/>
              </a:lnSpc>
            </a:pPr>
            <a:r>
              <a:rPr lang="en-US">
                <a:solidFill>
                  <a:schemeClr val="bg1"/>
                </a:solidFill>
              </a:rPr>
              <a:t>for gateways</a:t>
            </a:r>
          </a:p>
        </p:txBody>
      </p:sp>
      <p:sp>
        <p:nvSpPr>
          <p:cNvPr id="5" name="Rectangle 4">
            <a:extLst>
              <a:ext uri="{FF2B5EF4-FFF2-40B4-BE49-F238E27FC236}">
                <a16:creationId xmlns:a16="http://schemas.microsoft.com/office/drawing/2014/main" id="{1B3A47BC-E8A7-A342-96F8-A3F502BE782B}"/>
              </a:ext>
            </a:extLst>
          </p:cNvPr>
          <p:cNvSpPr/>
          <p:nvPr/>
        </p:nvSpPr>
        <p:spPr>
          <a:xfrm>
            <a:off x="9891111" y="4558487"/>
            <a:ext cx="2283317" cy="923330"/>
          </a:xfrm>
          <a:prstGeom prst="rect">
            <a:avLst/>
          </a:prstGeom>
        </p:spPr>
        <p:txBody>
          <a:bodyPr wrap="none">
            <a:spAutoFit/>
          </a:bodyPr>
          <a:lstStyle/>
          <a:p>
            <a:pPr lvl="0">
              <a:lnSpc>
                <a:spcPct val="100000"/>
              </a:lnSpc>
            </a:pPr>
            <a:r>
              <a:rPr lang="en-US">
                <a:solidFill>
                  <a:schemeClr val="bg1"/>
                </a:solidFill>
              </a:rPr>
              <a:t>Information exchange </a:t>
            </a:r>
          </a:p>
          <a:p>
            <a:pPr lvl="0">
              <a:lnSpc>
                <a:spcPct val="100000"/>
              </a:lnSpc>
            </a:pPr>
            <a:r>
              <a:rPr lang="en-US">
                <a:solidFill>
                  <a:schemeClr val="bg1"/>
                </a:solidFill>
              </a:rPr>
              <a:t>in a community </a:t>
            </a:r>
          </a:p>
          <a:p>
            <a:pPr lvl="0">
              <a:lnSpc>
                <a:spcPct val="100000"/>
              </a:lnSpc>
            </a:pPr>
            <a:r>
              <a:rPr lang="en-US">
                <a:solidFill>
                  <a:schemeClr val="bg1"/>
                </a:solidFill>
              </a:rPr>
              <a:t>environment</a:t>
            </a:r>
          </a:p>
        </p:txBody>
      </p:sp>
      <p:sp>
        <p:nvSpPr>
          <p:cNvPr id="6" name="Rectangle 5">
            <a:extLst>
              <a:ext uri="{FF2B5EF4-FFF2-40B4-BE49-F238E27FC236}">
                <a16:creationId xmlns:a16="http://schemas.microsoft.com/office/drawing/2014/main" id="{4EA2089F-58E6-9A4E-BFD3-FCDEC75ED076}"/>
              </a:ext>
            </a:extLst>
          </p:cNvPr>
          <p:cNvSpPr/>
          <p:nvPr/>
        </p:nvSpPr>
        <p:spPr>
          <a:xfrm>
            <a:off x="3382640" y="5386090"/>
            <a:ext cx="2882071" cy="646331"/>
          </a:xfrm>
          <a:prstGeom prst="rect">
            <a:avLst/>
          </a:prstGeom>
        </p:spPr>
        <p:txBody>
          <a:bodyPr wrap="square">
            <a:spAutoFit/>
          </a:bodyPr>
          <a:lstStyle/>
          <a:p>
            <a:pPr lvl="0" algn="r">
              <a:lnSpc>
                <a:spcPct val="100000"/>
              </a:lnSpc>
            </a:pPr>
            <a:r>
              <a:rPr lang="en-US">
                <a:solidFill>
                  <a:schemeClr val="bg1"/>
                </a:solidFill>
              </a:rPr>
              <a:t>Student opportunities and</a:t>
            </a:r>
          </a:p>
          <a:p>
            <a:pPr lvl="0" algn="r">
              <a:lnSpc>
                <a:spcPct val="100000"/>
              </a:lnSpc>
            </a:pPr>
            <a:r>
              <a:rPr lang="en-US">
                <a:solidFill>
                  <a:schemeClr val="bg1"/>
                </a:solidFill>
              </a:rPr>
              <a:t>more stable career paths</a:t>
            </a:r>
          </a:p>
        </p:txBody>
      </p:sp>
    </p:spTree>
    <p:extLst>
      <p:ext uri="{BB962C8B-B14F-4D97-AF65-F5344CB8AC3E}">
        <p14:creationId xmlns:p14="http://schemas.microsoft.com/office/powerpoint/2010/main" val="13750710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8C180-A420-FCC8-3F2D-D674A2CE17ED}"/>
              </a:ext>
            </a:extLst>
          </p:cNvPr>
          <p:cNvSpPr>
            <a:spLocks noGrp="1"/>
          </p:cNvSpPr>
          <p:nvPr>
            <p:ph type="title"/>
          </p:nvPr>
        </p:nvSpPr>
        <p:spPr/>
        <p:txBody>
          <a:bodyPr/>
          <a:lstStyle/>
          <a:p>
            <a:r>
              <a:rPr lang="en-US"/>
              <a:t>SGX3</a:t>
            </a:r>
          </a:p>
        </p:txBody>
      </p:sp>
      <p:pic>
        <p:nvPicPr>
          <p:cNvPr id="5" name="Content Placeholder 4" descr="Shape&#10;&#10;Description automatically generated">
            <a:extLst>
              <a:ext uri="{FF2B5EF4-FFF2-40B4-BE49-F238E27FC236}">
                <a16:creationId xmlns:a16="http://schemas.microsoft.com/office/drawing/2014/main" id="{511E5465-C5A7-66DC-482A-25F929DF916D}"/>
              </a:ext>
            </a:extLst>
          </p:cNvPr>
          <p:cNvPicPr>
            <a:picLocks noGrp="1" noChangeAspect="1"/>
          </p:cNvPicPr>
          <p:nvPr>
            <p:ph idx="1"/>
          </p:nvPr>
        </p:nvPicPr>
        <p:blipFill>
          <a:blip r:embed="rId2"/>
          <a:stretch>
            <a:fillRect/>
          </a:stretch>
        </p:blipFill>
        <p:spPr>
          <a:xfrm>
            <a:off x="2044948" y="1690688"/>
            <a:ext cx="8102103" cy="4700369"/>
          </a:xfrm>
        </p:spPr>
      </p:pic>
    </p:spTree>
    <p:extLst>
      <p:ext uri="{BB962C8B-B14F-4D97-AF65-F5344CB8AC3E}">
        <p14:creationId xmlns:p14="http://schemas.microsoft.com/office/powerpoint/2010/main" val="2222814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8C180-A420-FCC8-3F2D-D674A2CE17ED}"/>
              </a:ext>
            </a:extLst>
          </p:cNvPr>
          <p:cNvSpPr>
            <a:spLocks noGrp="1"/>
          </p:cNvSpPr>
          <p:nvPr>
            <p:ph type="title"/>
          </p:nvPr>
        </p:nvSpPr>
        <p:spPr/>
        <p:txBody>
          <a:bodyPr/>
          <a:lstStyle/>
          <a:p>
            <a:r>
              <a:rPr lang="en-US"/>
              <a:t>SGX3 and SGCI</a:t>
            </a:r>
          </a:p>
        </p:txBody>
      </p:sp>
      <p:sp>
        <p:nvSpPr>
          <p:cNvPr id="4" name="Content Placeholder 3">
            <a:extLst>
              <a:ext uri="{FF2B5EF4-FFF2-40B4-BE49-F238E27FC236}">
                <a16:creationId xmlns:a16="http://schemas.microsoft.com/office/drawing/2014/main" id="{69A9BD75-987A-E6DA-CAD6-D4C4CB6FDF47}"/>
              </a:ext>
            </a:extLst>
          </p:cNvPr>
          <p:cNvSpPr>
            <a:spLocks noGrp="1"/>
          </p:cNvSpPr>
          <p:nvPr>
            <p:ph idx="1"/>
          </p:nvPr>
        </p:nvSpPr>
        <p:spPr>
          <a:xfrm>
            <a:off x="838200" y="1690687"/>
            <a:ext cx="5461093" cy="5021398"/>
          </a:xfrm>
        </p:spPr>
        <p:txBody>
          <a:bodyPr>
            <a:normAutofit fontScale="92500" lnSpcReduction="10000"/>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Calibri" panose="020F0502020204030204"/>
                <a:ea typeface="+mn-ea"/>
                <a:cs typeface="+mn-cs"/>
              </a:rPr>
              <a:t>SGX3 funded</a:t>
            </a:r>
          </a:p>
          <a:p>
            <a:r>
              <a:rPr lang="en-US" sz="2400">
                <a:latin typeface="+mn-lt"/>
              </a:rPr>
              <a:t>UX evaluation and design engagements lasting up to 3 calendar months</a:t>
            </a:r>
          </a:p>
          <a:p>
            <a:r>
              <a:rPr lang="en-US" sz="2400">
                <a:latin typeface="+mn-lt"/>
              </a:rPr>
              <a:t>Technology evaluation and gap analysis</a:t>
            </a:r>
          </a:p>
          <a:p>
            <a:r>
              <a:rPr lang="en-US" sz="2400">
                <a:latin typeface="+mn-lt"/>
              </a:rPr>
              <a:t>Science Gateway architecture design</a:t>
            </a:r>
          </a:p>
          <a:p>
            <a:r>
              <a:rPr lang="en-US" sz="2400">
                <a:latin typeface="+mn-lt"/>
              </a:rPr>
              <a:t>Summer faculty and student internships</a:t>
            </a:r>
          </a:p>
          <a:p>
            <a:r>
              <a:rPr lang="en-US" sz="2400">
                <a:latin typeface="+mn-lt"/>
              </a:rPr>
              <a:t>Once annually Science Gateways Focus Week sustainability sessions</a:t>
            </a:r>
          </a:p>
          <a:p>
            <a:r>
              <a:rPr lang="en-US" sz="2400">
                <a:latin typeface="+mn-lt"/>
              </a:rPr>
              <a:t>Focus Week follow-on sustainability coaching</a:t>
            </a:r>
          </a:p>
          <a:p>
            <a:r>
              <a:rPr lang="en-US" sz="2400">
                <a:latin typeface="+mn-lt"/>
              </a:rPr>
              <a:t>Summer Coding Institutes</a:t>
            </a:r>
          </a:p>
          <a:p>
            <a:r>
              <a:rPr lang="en-US" sz="2400">
                <a:latin typeface="+mn-lt"/>
              </a:rPr>
              <a:t>Science Gateway Hackathons</a:t>
            </a:r>
          </a:p>
          <a:p>
            <a:r>
              <a:rPr lang="en-US" sz="2400">
                <a:latin typeface="+mn-lt"/>
              </a:rPr>
              <a:t>Young Professionals program</a:t>
            </a:r>
          </a:p>
          <a:p>
            <a:pPr marL="0" indent="0">
              <a:buNone/>
            </a:pPr>
            <a:endParaRPr lang="en-US"/>
          </a:p>
        </p:txBody>
      </p:sp>
      <p:sp>
        <p:nvSpPr>
          <p:cNvPr id="5" name="Content Placeholder 2">
            <a:extLst>
              <a:ext uri="{FF2B5EF4-FFF2-40B4-BE49-F238E27FC236}">
                <a16:creationId xmlns:a16="http://schemas.microsoft.com/office/drawing/2014/main" id="{8A312F7B-B08D-4D6A-C79D-AB720859798B}"/>
              </a:ext>
            </a:extLst>
          </p:cNvPr>
          <p:cNvSpPr txBox="1">
            <a:spLocks/>
          </p:cNvSpPr>
          <p:nvPr/>
        </p:nvSpPr>
        <p:spPr>
          <a:xfrm>
            <a:off x="6523383" y="1682110"/>
            <a:ext cx="5461093" cy="4810765"/>
          </a:xfrm>
          <a:prstGeom prst="rect">
            <a:avLst/>
          </a:prstGeom>
        </p:spPr>
        <p:txBody>
          <a:bodyPr vert="horz" lIns="91440" tIns="45720" rIns="91440" bIns="45720" rtlCol="0">
            <a:normAutofit/>
          </a:bodyPr>
          <a:lstStyle>
            <a:lvl1pPr marL="284163" indent="-273050" algn="l" defTabSz="914400" rtl="0" eaLnBrk="1" latinLnBrk="0" hangingPunct="1">
              <a:lnSpc>
                <a:spcPct val="100000"/>
              </a:lnSpc>
              <a:spcBef>
                <a:spcPts val="1000"/>
              </a:spcBef>
              <a:buClr>
                <a:schemeClr val="tx2"/>
              </a:buClr>
              <a:buSzPct val="110000"/>
              <a:buFont typeface="Arial" panose="020B0604020202020204" pitchFamily="34" charset="0"/>
              <a:buChar char="•"/>
              <a:defRPr sz="2800" kern="1200">
                <a:solidFill>
                  <a:schemeClr val="tx2"/>
                </a:solidFill>
                <a:latin typeface="+mn-lt"/>
                <a:ea typeface="+mn-ea"/>
                <a:cs typeface="+mn-cs"/>
              </a:defRPr>
            </a:lvl1pPr>
            <a:lvl2pPr marL="630238" indent="-273050" algn="l" defTabSz="914400" rtl="0" eaLnBrk="1" latinLnBrk="0" hangingPunct="1">
              <a:lnSpc>
                <a:spcPct val="100000"/>
              </a:lnSpc>
              <a:spcBef>
                <a:spcPts val="500"/>
              </a:spcBef>
              <a:buClr>
                <a:schemeClr val="tx2"/>
              </a:buClr>
              <a:buSzPct val="110000"/>
              <a:buFont typeface="Arial" panose="020B0604020202020204" pitchFamily="34" charset="0"/>
              <a:buChar char="•"/>
              <a:defRPr sz="2400" kern="1200">
                <a:solidFill>
                  <a:schemeClr val="tx2"/>
                </a:solidFill>
                <a:latin typeface="+mn-lt"/>
                <a:ea typeface="+mn-ea"/>
                <a:cs typeface="+mn-cs"/>
              </a:defRPr>
            </a:lvl2pPr>
            <a:lvl3pPr marL="968375" indent="-273050" algn="l" defTabSz="914400" rtl="0" eaLnBrk="1" latinLnBrk="0" hangingPunct="1">
              <a:lnSpc>
                <a:spcPct val="100000"/>
              </a:lnSpc>
              <a:spcBef>
                <a:spcPts val="500"/>
              </a:spcBef>
              <a:buClr>
                <a:schemeClr val="tx2"/>
              </a:buClr>
              <a:buSzPct val="110000"/>
              <a:buFont typeface="Arial" panose="020B0604020202020204" pitchFamily="34" charset="0"/>
              <a:buChar char="•"/>
              <a:defRPr sz="2000" kern="1200">
                <a:solidFill>
                  <a:schemeClr val="tx2"/>
                </a:solidFill>
                <a:latin typeface="+mn-lt"/>
                <a:ea typeface="+mn-ea"/>
                <a:cs typeface="+mn-cs"/>
              </a:defRPr>
            </a:lvl3pPr>
            <a:lvl4pPr marL="1260475" indent="-273050" algn="l" defTabSz="914400" rtl="0" eaLnBrk="1" latinLnBrk="0" hangingPunct="1">
              <a:lnSpc>
                <a:spcPct val="100000"/>
              </a:lnSpc>
              <a:spcBef>
                <a:spcPts val="500"/>
              </a:spcBef>
              <a:buClr>
                <a:schemeClr val="tx2"/>
              </a:buClr>
              <a:buSzPct val="110000"/>
              <a:buFont typeface="Arial" panose="020B0604020202020204" pitchFamily="34" charset="0"/>
              <a:buChar char="•"/>
              <a:defRPr sz="1800" kern="1200">
                <a:solidFill>
                  <a:schemeClr val="tx2"/>
                </a:solidFill>
                <a:latin typeface="+mn-lt"/>
                <a:ea typeface="+mn-ea"/>
                <a:cs typeface="+mn-cs"/>
              </a:defRPr>
            </a:lvl4pPr>
            <a:lvl5pPr marL="1598613" indent="-273050" algn="l" defTabSz="914400" rtl="0" eaLnBrk="1" latinLnBrk="0" hangingPunct="1">
              <a:lnSpc>
                <a:spcPct val="100000"/>
              </a:lnSpc>
              <a:spcBef>
                <a:spcPts val="500"/>
              </a:spcBef>
              <a:buClr>
                <a:schemeClr val="tx2"/>
              </a:buClr>
              <a:buSzPct val="110000"/>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None/>
            </a:pPr>
            <a:r>
              <a:rPr lang="en-US" sz="2400" b="1">
                <a:solidFill>
                  <a:schemeClr val="bg1"/>
                </a:solidFill>
              </a:rPr>
              <a:t>Client funded</a:t>
            </a:r>
          </a:p>
          <a:p>
            <a:pPr marL="398463" indent="-342900">
              <a:lnSpc>
                <a:spcPct val="90000"/>
              </a:lnSpc>
            </a:pPr>
            <a:r>
              <a:rPr lang="en-US" sz="2400">
                <a:solidFill>
                  <a:schemeClr val="bg1"/>
                </a:solidFill>
              </a:rPr>
              <a:t>UX evaluation and design engagements beyond 3 calendar months </a:t>
            </a:r>
          </a:p>
          <a:p>
            <a:pPr marL="398463" indent="-342900">
              <a:lnSpc>
                <a:spcPct val="90000"/>
              </a:lnSpc>
            </a:pPr>
            <a:r>
              <a:rPr lang="en-US" sz="2400">
                <a:solidFill>
                  <a:schemeClr val="bg1"/>
                </a:solidFill>
              </a:rPr>
              <a:t>Technology selection, expert science gateway software development, and expert science gateway hosting and operations</a:t>
            </a:r>
          </a:p>
          <a:p>
            <a:pPr marL="398463" indent="-342900">
              <a:lnSpc>
                <a:spcPct val="90000"/>
              </a:lnSpc>
            </a:pPr>
            <a:r>
              <a:rPr lang="en-US" sz="2400">
                <a:solidFill>
                  <a:schemeClr val="bg1"/>
                </a:solidFill>
              </a:rPr>
              <a:t>Academic year intern placement</a:t>
            </a:r>
          </a:p>
          <a:p>
            <a:pPr marL="398463" indent="-342900">
              <a:lnSpc>
                <a:spcPct val="90000"/>
              </a:lnSpc>
            </a:pPr>
            <a:r>
              <a:rPr lang="en-US" sz="2400">
                <a:solidFill>
                  <a:schemeClr val="bg1"/>
                </a:solidFill>
              </a:rPr>
              <a:t>Specially commissioned Focus Week sustainability sessions</a:t>
            </a:r>
          </a:p>
          <a:p>
            <a:pPr marL="398463" indent="-342900">
              <a:lnSpc>
                <a:spcPct val="90000"/>
              </a:lnSpc>
            </a:pPr>
            <a:r>
              <a:rPr lang="en-US" sz="2400">
                <a:solidFill>
                  <a:schemeClr val="bg1"/>
                </a:solidFill>
              </a:rPr>
              <a:t>In-depth sustainability assessment and plan development</a:t>
            </a:r>
          </a:p>
          <a:p>
            <a:pPr indent="-228600">
              <a:lnSpc>
                <a:spcPct val="90000"/>
              </a:lnSpc>
            </a:pPr>
            <a:endParaRPr lang="en-US" sz="1000">
              <a:solidFill>
                <a:schemeClr val="bg1"/>
              </a:solidFill>
            </a:endParaRPr>
          </a:p>
        </p:txBody>
      </p:sp>
    </p:spTree>
    <p:extLst>
      <p:ext uri="{BB962C8B-B14F-4D97-AF65-F5344CB8AC3E}">
        <p14:creationId xmlns:p14="http://schemas.microsoft.com/office/powerpoint/2010/main" val="2311338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CA6DA-068E-DABF-6D99-B8A4FF79A32D}"/>
              </a:ext>
            </a:extLst>
          </p:cNvPr>
          <p:cNvSpPr>
            <a:spLocks noGrp="1"/>
          </p:cNvSpPr>
          <p:nvPr>
            <p:ph type="title"/>
          </p:nvPr>
        </p:nvSpPr>
        <p:spPr/>
        <p:txBody>
          <a:bodyPr/>
          <a:lstStyle/>
          <a:p>
            <a:r>
              <a:rPr lang="en-US"/>
              <a:t>Conference</a:t>
            </a:r>
          </a:p>
        </p:txBody>
      </p:sp>
      <p:sp>
        <p:nvSpPr>
          <p:cNvPr id="3" name="Content Placeholder 2">
            <a:extLst>
              <a:ext uri="{FF2B5EF4-FFF2-40B4-BE49-F238E27FC236}">
                <a16:creationId xmlns:a16="http://schemas.microsoft.com/office/drawing/2014/main" id="{D34F1BDA-1DAE-65FE-505D-D1ABD8B155D6}"/>
              </a:ext>
            </a:extLst>
          </p:cNvPr>
          <p:cNvSpPr>
            <a:spLocks noGrp="1"/>
          </p:cNvSpPr>
          <p:nvPr>
            <p:ph idx="1"/>
          </p:nvPr>
        </p:nvSpPr>
        <p:spPr>
          <a:xfrm>
            <a:off x="1092201" y="5762037"/>
            <a:ext cx="10515600" cy="1603375"/>
          </a:xfrm>
        </p:spPr>
        <p:txBody>
          <a:bodyPr/>
          <a:lstStyle/>
          <a:p>
            <a:r>
              <a:rPr lang="en-US"/>
              <a:t>October 30 – November 1, 2023</a:t>
            </a:r>
          </a:p>
        </p:txBody>
      </p:sp>
      <p:pic>
        <p:nvPicPr>
          <p:cNvPr id="6" name="Picture 5" descr="A large building next to a body of water&#10;&#10;Description automatically generated with medium confidence">
            <a:extLst>
              <a:ext uri="{FF2B5EF4-FFF2-40B4-BE49-F238E27FC236}">
                <a16:creationId xmlns:a16="http://schemas.microsoft.com/office/drawing/2014/main" id="{6BB1D192-41AA-D6DC-52D5-D5BF3E1FD568}"/>
              </a:ext>
            </a:extLst>
          </p:cNvPr>
          <p:cNvPicPr>
            <a:picLocks noChangeAspect="1"/>
          </p:cNvPicPr>
          <p:nvPr/>
        </p:nvPicPr>
        <p:blipFill>
          <a:blip r:embed="rId2"/>
          <a:stretch>
            <a:fillRect/>
          </a:stretch>
        </p:blipFill>
        <p:spPr>
          <a:xfrm>
            <a:off x="3031067" y="1597555"/>
            <a:ext cx="7171267" cy="3984037"/>
          </a:xfrm>
          <a:prstGeom prst="rect">
            <a:avLst/>
          </a:prstGeom>
        </p:spPr>
      </p:pic>
    </p:spTree>
    <p:extLst>
      <p:ext uri="{BB962C8B-B14F-4D97-AF65-F5344CB8AC3E}">
        <p14:creationId xmlns:p14="http://schemas.microsoft.com/office/powerpoint/2010/main" val="3338434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806F0-B6C9-9E05-2253-2057AFFB65A8}"/>
              </a:ext>
            </a:extLst>
          </p:cNvPr>
          <p:cNvSpPr>
            <a:spLocks noGrp="1"/>
          </p:cNvSpPr>
          <p:nvPr>
            <p:ph type="title"/>
          </p:nvPr>
        </p:nvSpPr>
        <p:spPr/>
        <p:txBody>
          <a:bodyPr/>
          <a:lstStyle/>
          <a:p>
            <a:r>
              <a:rPr lang="en-US"/>
              <a:t>SGX3 On The Road</a:t>
            </a:r>
          </a:p>
        </p:txBody>
      </p:sp>
      <p:pic>
        <p:nvPicPr>
          <p:cNvPr id="14" name="Picture 13" descr="Text&#10;&#10;Description automatically generated with low confidence">
            <a:extLst>
              <a:ext uri="{FF2B5EF4-FFF2-40B4-BE49-F238E27FC236}">
                <a16:creationId xmlns:a16="http://schemas.microsoft.com/office/drawing/2014/main" id="{E7E76E55-9410-7964-29C6-686F953175B2}"/>
              </a:ext>
            </a:extLst>
          </p:cNvPr>
          <p:cNvPicPr>
            <a:picLocks noChangeAspect="1"/>
          </p:cNvPicPr>
          <p:nvPr/>
        </p:nvPicPr>
        <p:blipFill>
          <a:blip r:embed="rId2"/>
          <a:stretch>
            <a:fillRect/>
          </a:stretch>
        </p:blipFill>
        <p:spPr>
          <a:xfrm>
            <a:off x="3310759" y="1910054"/>
            <a:ext cx="4229075" cy="1867662"/>
          </a:xfrm>
          <a:prstGeom prst="rect">
            <a:avLst/>
          </a:prstGeom>
        </p:spPr>
      </p:pic>
      <p:pic>
        <p:nvPicPr>
          <p:cNvPr id="6" name="Content Placeholder 5" descr="A picture containing text, compact disk&#10;&#10;Description automatically generated">
            <a:extLst>
              <a:ext uri="{FF2B5EF4-FFF2-40B4-BE49-F238E27FC236}">
                <a16:creationId xmlns:a16="http://schemas.microsoft.com/office/drawing/2014/main" id="{F677CBE7-D5A6-AAE3-A3FA-4B5F1D5BB77F}"/>
              </a:ext>
            </a:extLst>
          </p:cNvPr>
          <p:cNvPicPr>
            <a:picLocks noGrp="1" noChangeAspect="1"/>
          </p:cNvPicPr>
          <p:nvPr>
            <p:ph idx="1"/>
          </p:nvPr>
        </p:nvPicPr>
        <p:blipFill>
          <a:blip r:embed="rId3"/>
          <a:stretch>
            <a:fillRect/>
          </a:stretch>
        </p:blipFill>
        <p:spPr>
          <a:xfrm>
            <a:off x="504038" y="3429000"/>
            <a:ext cx="3024472" cy="3024472"/>
          </a:xfrm>
        </p:spPr>
      </p:pic>
      <p:pic>
        <p:nvPicPr>
          <p:cNvPr id="10" name="Picture 9" descr="A blue background with white text&#10;&#10;Description automatically generated with medium confidence">
            <a:extLst>
              <a:ext uri="{FF2B5EF4-FFF2-40B4-BE49-F238E27FC236}">
                <a16:creationId xmlns:a16="http://schemas.microsoft.com/office/drawing/2014/main" id="{8794CFA1-3CCA-8268-2033-F352FE4206C2}"/>
              </a:ext>
            </a:extLst>
          </p:cNvPr>
          <p:cNvPicPr>
            <a:picLocks noChangeAspect="1"/>
          </p:cNvPicPr>
          <p:nvPr/>
        </p:nvPicPr>
        <p:blipFill>
          <a:blip r:embed="rId4"/>
          <a:stretch>
            <a:fillRect/>
          </a:stretch>
        </p:blipFill>
        <p:spPr>
          <a:xfrm>
            <a:off x="114520" y="1690689"/>
            <a:ext cx="3196239" cy="1870558"/>
          </a:xfrm>
          <a:prstGeom prst="rect">
            <a:avLst/>
          </a:prstGeom>
        </p:spPr>
      </p:pic>
      <p:pic>
        <p:nvPicPr>
          <p:cNvPr id="4" name="Picture 3" descr="Graphical user interface, text, application, email&#10;&#10;Description automatically generated">
            <a:extLst>
              <a:ext uri="{FF2B5EF4-FFF2-40B4-BE49-F238E27FC236}">
                <a16:creationId xmlns:a16="http://schemas.microsoft.com/office/drawing/2014/main" id="{D62C03A4-C56F-5BDE-18AB-4C21DAC215E9}"/>
              </a:ext>
            </a:extLst>
          </p:cNvPr>
          <p:cNvPicPr>
            <a:picLocks noChangeAspect="1"/>
          </p:cNvPicPr>
          <p:nvPr/>
        </p:nvPicPr>
        <p:blipFill>
          <a:blip r:embed="rId5"/>
          <a:stretch>
            <a:fillRect/>
          </a:stretch>
        </p:blipFill>
        <p:spPr>
          <a:xfrm>
            <a:off x="3528510" y="4033461"/>
            <a:ext cx="3813895" cy="2526402"/>
          </a:xfrm>
          <a:prstGeom prst="rect">
            <a:avLst/>
          </a:prstGeom>
        </p:spPr>
      </p:pic>
      <p:pic>
        <p:nvPicPr>
          <p:cNvPr id="5" name="Picture 4" descr="A white background with green text&#10;&#10;Description automatically generated">
            <a:extLst>
              <a:ext uri="{FF2B5EF4-FFF2-40B4-BE49-F238E27FC236}">
                <a16:creationId xmlns:a16="http://schemas.microsoft.com/office/drawing/2014/main" id="{D896A6C6-6949-94C3-C95B-DB66D0243B66}"/>
              </a:ext>
            </a:extLst>
          </p:cNvPr>
          <p:cNvPicPr>
            <a:picLocks noChangeAspect="1"/>
          </p:cNvPicPr>
          <p:nvPr/>
        </p:nvPicPr>
        <p:blipFill>
          <a:blip r:embed="rId6"/>
          <a:stretch>
            <a:fillRect/>
          </a:stretch>
        </p:blipFill>
        <p:spPr>
          <a:xfrm>
            <a:off x="7709257" y="2030325"/>
            <a:ext cx="3176315" cy="1595742"/>
          </a:xfrm>
          <a:prstGeom prst="rect">
            <a:avLst/>
          </a:prstGeom>
        </p:spPr>
      </p:pic>
      <p:pic>
        <p:nvPicPr>
          <p:cNvPr id="7" name="Picture 6" descr="A close-up of a white background&#10;&#10;Description automatically generated">
            <a:extLst>
              <a:ext uri="{FF2B5EF4-FFF2-40B4-BE49-F238E27FC236}">
                <a16:creationId xmlns:a16="http://schemas.microsoft.com/office/drawing/2014/main" id="{0445B203-142A-6601-C47D-3CD98A8A26CF}"/>
              </a:ext>
            </a:extLst>
          </p:cNvPr>
          <p:cNvPicPr>
            <a:picLocks noChangeAspect="1"/>
          </p:cNvPicPr>
          <p:nvPr/>
        </p:nvPicPr>
        <p:blipFill>
          <a:blip r:embed="rId7"/>
          <a:stretch>
            <a:fillRect/>
          </a:stretch>
        </p:blipFill>
        <p:spPr>
          <a:xfrm>
            <a:off x="2437853" y="5024831"/>
            <a:ext cx="7772400" cy="1684386"/>
          </a:xfrm>
          <a:prstGeom prst="rect">
            <a:avLst/>
          </a:prstGeom>
        </p:spPr>
      </p:pic>
      <p:pic>
        <p:nvPicPr>
          <p:cNvPr id="9" name="Picture 8" descr="A black rectangular sign with white text&#10;&#10;Description automatically generated">
            <a:extLst>
              <a:ext uri="{FF2B5EF4-FFF2-40B4-BE49-F238E27FC236}">
                <a16:creationId xmlns:a16="http://schemas.microsoft.com/office/drawing/2014/main" id="{151736A1-C4B7-FECA-4803-CCE1B7C4E3B9}"/>
              </a:ext>
            </a:extLst>
          </p:cNvPr>
          <p:cNvPicPr>
            <a:picLocks noChangeAspect="1"/>
          </p:cNvPicPr>
          <p:nvPr/>
        </p:nvPicPr>
        <p:blipFill>
          <a:blip r:embed="rId8"/>
          <a:stretch>
            <a:fillRect/>
          </a:stretch>
        </p:blipFill>
        <p:spPr>
          <a:xfrm>
            <a:off x="7409980" y="3585828"/>
            <a:ext cx="4229100" cy="1371600"/>
          </a:xfrm>
          <a:prstGeom prst="rect">
            <a:avLst/>
          </a:prstGeom>
        </p:spPr>
      </p:pic>
    </p:spTree>
    <p:extLst>
      <p:ext uri="{BB962C8B-B14F-4D97-AF65-F5344CB8AC3E}">
        <p14:creationId xmlns:p14="http://schemas.microsoft.com/office/powerpoint/2010/main" val="580512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6">
            <a:extLst>
              <a:ext uri="{FF2B5EF4-FFF2-40B4-BE49-F238E27FC236}">
                <a16:creationId xmlns:a16="http://schemas.microsoft.com/office/drawing/2014/main" id="{610BE630-BF37-E440-B9BE-0148D92CB3A5}"/>
              </a:ext>
            </a:extLst>
          </p:cNvPr>
          <p:cNvSpPr>
            <a:spLocks noGrp="1"/>
          </p:cNvSpPr>
          <p:nvPr>
            <p:ph type="title"/>
          </p:nvPr>
        </p:nvSpPr>
        <p:spPr>
          <a:xfrm>
            <a:off x="335262" y="1943341"/>
            <a:ext cx="3937220" cy="2131828"/>
          </a:xfrm>
        </p:spPr>
        <p:txBody>
          <a:bodyPr vert="horz" lIns="91440" tIns="45720" rIns="91440" bIns="45720" rtlCol="0" anchor="b" anchorCtr="0">
            <a:normAutofit/>
          </a:bodyPr>
          <a:lstStyle/>
          <a:p>
            <a:r>
              <a:rPr lang="en-US" sz="4400" kern="1200" dirty="0">
                <a:ea typeface="+mj-ea"/>
                <a:cs typeface="+mj-cs"/>
              </a:rPr>
              <a:t>Research Computing</a:t>
            </a:r>
          </a:p>
        </p:txBody>
      </p:sp>
      <p:sp>
        <p:nvSpPr>
          <p:cNvPr id="2" name="Content Placeholder 2">
            <a:extLst>
              <a:ext uri="{FF2B5EF4-FFF2-40B4-BE49-F238E27FC236}">
                <a16:creationId xmlns:a16="http://schemas.microsoft.com/office/drawing/2014/main" id="{8E566EEA-ED6E-6A8E-FBC0-E188EE26247D}"/>
              </a:ext>
            </a:extLst>
          </p:cNvPr>
          <p:cNvSpPr txBox="1">
            <a:spLocks/>
          </p:cNvSpPr>
          <p:nvPr/>
        </p:nvSpPr>
        <p:spPr>
          <a:xfrm>
            <a:off x="3926386" y="4300272"/>
            <a:ext cx="6681892" cy="2782831"/>
          </a:xfrm>
          <a:prstGeom prst="rect">
            <a:avLst/>
          </a:prstGeom>
          <a:ln>
            <a:no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lumMod val="65000"/>
                    <a:lumOff val="35000"/>
                  </a:schemeClr>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lumMod val="65000"/>
                    <a:lumOff val="35000"/>
                  </a:schemeClr>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lumMod val="65000"/>
                    <a:lumOff val="35000"/>
                  </a:schemeClr>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None/>
            </a:pPr>
            <a:r>
              <a:rPr lang="en-US" sz="2400" i="1">
                <a:solidFill>
                  <a:schemeClr val="tx1"/>
                </a:solidFill>
              </a:rPr>
              <a:t>We need </a:t>
            </a:r>
            <a:r>
              <a:rPr lang="en-US" sz="2400" b="1" i="1">
                <a:solidFill>
                  <a:schemeClr val="tx1"/>
                </a:solidFill>
              </a:rPr>
              <a:t>end-to-end solutions </a:t>
            </a:r>
            <a:r>
              <a:rPr lang="en-US" sz="2400" i="1">
                <a:solidFill>
                  <a:schemeClr val="tx1"/>
                </a:solidFill>
              </a:rPr>
              <a:t>that provide </a:t>
            </a:r>
          </a:p>
          <a:p>
            <a:pPr marL="0" indent="0" algn="ctr">
              <a:buNone/>
            </a:pPr>
            <a:r>
              <a:rPr lang="en-US" sz="2400" b="1" i="1">
                <a:solidFill>
                  <a:schemeClr val="tx1"/>
                </a:solidFill>
              </a:rPr>
              <a:t>broad access </a:t>
            </a:r>
            <a:r>
              <a:rPr lang="en-US" sz="2400" i="1">
                <a:solidFill>
                  <a:schemeClr val="tx1"/>
                </a:solidFill>
              </a:rPr>
              <a:t>to advanced resources and allow </a:t>
            </a:r>
          </a:p>
          <a:p>
            <a:pPr marL="0" indent="0" algn="ctr">
              <a:buNone/>
            </a:pPr>
            <a:r>
              <a:rPr lang="en-US" sz="2400" b="1" i="1">
                <a:solidFill>
                  <a:schemeClr val="tx1"/>
                </a:solidFill>
              </a:rPr>
              <a:t>all</a:t>
            </a:r>
            <a:r>
              <a:rPr lang="en-US" sz="2400" i="1">
                <a:solidFill>
                  <a:schemeClr val="tx1"/>
                </a:solidFill>
              </a:rPr>
              <a:t> to tackle </a:t>
            </a:r>
          </a:p>
          <a:p>
            <a:pPr marL="0" indent="0" algn="ctr">
              <a:buNone/>
            </a:pPr>
            <a:r>
              <a:rPr lang="en-US" sz="2400" i="1">
                <a:solidFill>
                  <a:schemeClr val="tx1"/>
                </a:solidFill>
              </a:rPr>
              <a:t>today’s challenging science questions</a:t>
            </a:r>
          </a:p>
          <a:p>
            <a:pPr marL="0" indent="0" algn="ctr">
              <a:buNone/>
            </a:pPr>
            <a:r>
              <a:rPr lang="en-US" sz="3200" b="1" i="1" dirty="0">
                <a:solidFill>
                  <a:schemeClr val="tx1"/>
                </a:solidFill>
                <a:latin typeface="Wingdings"/>
                <a:ea typeface="Wingdings"/>
                <a:cs typeface="Wingdings"/>
                <a:sym typeface="Wingdings"/>
              </a:rPr>
              <a:t></a:t>
            </a:r>
            <a:r>
              <a:rPr lang="en-US" sz="3200" b="1" i="1" dirty="0">
                <a:solidFill>
                  <a:schemeClr val="tx1"/>
                </a:solidFill>
                <a:sym typeface="Wingdings"/>
              </a:rPr>
              <a:t> Science Gateways</a:t>
            </a:r>
            <a:endParaRPr lang="en-US" sz="3200" b="1" i="1" dirty="0">
              <a:solidFill>
                <a:schemeClr val="tx1"/>
              </a:solidFill>
            </a:endParaRPr>
          </a:p>
          <a:p>
            <a:pPr marL="0" indent="0">
              <a:buNone/>
            </a:pPr>
            <a:endParaRPr lang="en-US" sz="3200" i="1">
              <a:solidFill>
                <a:schemeClr val="accent2"/>
              </a:solidFill>
            </a:endParaRPr>
          </a:p>
        </p:txBody>
      </p:sp>
      <p:graphicFrame>
        <p:nvGraphicFramePr>
          <p:cNvPr id="3" name="Content Placeholder 2">
            <a:extLst>
              <a:ext uri="{FF2B5EF4-FFF2-40B4-BE49-F238E27FC236}">
                <a16:creationId xmlns:a16="http://schemas.microsoft.com/office/drawing/2014/main" id="{56B57C83-3767-EE37-3735-C01B5F7C8AFA}"/>
              </a:ext>
            </a:extLst>
          </p:cNvPr>
          <p:cNvGraphicFramePr/>
          <p:nvPr/>
        </p:nvGraphicFramePr>
        <p:xfrm>
          <a:off x="4087582" y="326822"/>
          <a:ext cx="5997458" cy="49120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953430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CA6DA-068E-DABF-6D99-B8A4FF79A32D}"/>
              </a:ext>
            </a:extLst>
          </p:cNvPr>
          <p:cNvSpPr>
            <a:spLocks noGrp="1"/>
          </p:cNvSpPr>
          <p:nvPr>
            <p:ph type="title"/>
          </p:nvPr>
        </p:nvSpPr>
        <p:spPr/>
        <p:txBody>
          <a:bodyPr/>
          <a:lstStyle/>
          <a:p>
            <a:r>
              <a:rPr lang="en-US"/>
              <a:t>Sustainability Training</a:t>
            </a:r>
          </a:p>
        </p:txBody>
      </p:sp>
      <p:sp>
        <p:nvSpPr>
          <p:cNvPr id="3" name="Content Placeholder 2">
            <a:extLst>
              <a:ext uri="{FF2B5EF4-FFF2-40B4-BE49-F238E27FC236}">
                <a16:creationId xmlns:a16="http://schemas.microsoft.com/office/drawing/2014/main" id="{D34F1BDA-1DAE-65FE-505D-D1ABD8B155D6}"/>
              </a:ext>
            </a:extLst>
          </p:cNvPr>
          <p:cNvSpPr>
            <a:spLocks noGrp="1"/>
          </p:cNvSpPr>
          <p:nvPr>
            <p:ph idx="1"/>
          </p:nvPr>
        </p:nvSpPr>
        <p:spPr>
          <a:xfrm>
            <a:off x="933175" y="1587603"/>
            <a:ext cx="10515600" cy="4720432"/>
          </a:xfrm>
        </p:spPr>
        <p:txBody>
          <a:bodyPr>
            <a:normAutofit fontScale="92500" lnSpcReduction="10000"/>
          </a:bodyPr>
          <a:lstStyle/>
          <a:p>
            <a:r>
              <a:rPr lang="en-US"/>
              <a:t>Jumpstart</a:t>
            </a:r>
          </a:p>
          <a:p>
            <a:r>
              <a:rPr lang="en-US"/>
              <a:t>Are you...</a:t>
            </a:r>
          </a:p>
          <a:p>
            <a:pPr lvl="1"/>
            <a:r>
              <a:rPr lang="en-US"/>
              <a:t>A team member of a recently funded project seeking to financially sustain your work?</a:t>
            </a:r>
          </a:p>
          <a:p>
            <a:pPr lvl="1"/>
            <a:r>
              <a:rPr lang="en-US"/>
              <a:t>An early career professional wanting to learn about sustainable funding solutions?</a:t>
            </a:r>
          </a:p>
          <a:p>
            <a:pPr lvl="1"/>
            <a:r>
              <a:rPr lang="en-US"/>
              <a:t>A research professional working on your next funding proposal?</a:t>
            </a:r>
          </a:p>
          <a:p>
            <a:r>
              <a:rPr lang="en-US"/>
              <a:t>The Jumpstart Your Sustainability Plan mini-course can help! It's free, and we're offering it virtually. </a:t>
            </a:r>
          </a:p>
          <a:p>
            <a:r>
              <a:rPr lang="en-US"/>
              <a:t>The next Jumpstart mini-course will be September 12-14, 2023.</a:t>
            </a:r>
          </a:p>
          <a:p>
            <a:r>
              <a:rPr lang="en-US" b="1">
                <a:solidFill>
                  <a:srgbClr val="FFFF00"/>
                </a:solidFill>
              </a:rPr>
              <a:t>APPLY NOW!</a:t>
            </a:r>
          </a:p>
          <a:p>
            <a:pPr marL="0" indent="0">
              <a:buNone/>
            </a:pPr>
            <a:r>
              <a:rPr lang="en-US"/>
              <a:t>https://sciencegateways.org/education-training/sustainability-training</a:t>
            </a:r>
          </a:p>
          <a:p>
            <a:endParaRPr lang="en-US"/>
          </a:p>
        </p:txBody>
      </p:sp>
    </p:spTree>
    <p:extLst>
      <p:ext uri="{BB962C8B-B14F-4D97-AF65-F5344CB8AC3E}">
        <p14:creationId xmlns:p14="http://schemas.microsoft.com/office/powerpoint/2010/main" val="3023071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942A64-2AB9-0A4D-A10D-15C235663096}"/>
              </a:ext>
            </a:extLst>
          </p:cNvPr>
          <p:cNvSpPr>
            <a:spLocks noGrp="1"/>
          </p:cNvSpPr>
          <p:nvPr>
            <p:ph type="title"/>
          </p:nvPr>
        </p:nvSpPr>
        <p:spPr>
          <a:xfrm>
            <a:off x="762000" y="762000"/>
            <a:ext cx="3810001" cy="2025649"/>
          </a:xfrm>
        </p:spPr>
        <p:txBody>
          <a:bodyPr vert="horz" lIns="91440" tIns="45720" rIns="91440" bIns="45720" rtlCol="0" anchor="b" anchorCtr="0">
            <a:normAutofit/>
          </a:bodyPr>
          <a:lstStyle/>
          <a:p>
            <a:r>
              <a:rPr lang="en-US" sz="4400" kern="1200">
                <a:latin typeface="+mj-lt"/>
                <a:ea typeface="+mj-ea"/>
                <a:cs typeface="+mj-cs"/>
              </a:rPr>
              <a:t>Gateway Ambassadors</a:t>
            </a:r>
            <a:br>
              <a:rPr lang="en-US" sz="4400" kern="1200">
                <a:latin typeface="+mj-lt"/>
                <a:ea typeface="+mj-ea"/>
                <a:cs typeface="+mj-cs"/>
              </a:rPr>
            </a:br>
            <a:endParaRPr lang="en-US" sz="4400" kern="1200">
              <a:latin typeface="+mj-lt"/>
              <a:ea typeface="+mj-ea"/>
              <a:cs typeface="+mj-cs"/>
            </a:endParaRPr>
          </a:p>
        </p:txBody>
      </p:sp>
      <p:pic>
        <p:nvPicPr>
          <p:cNvPr id="12" name="Picture 11" descr="Diagram, engineering drawing&#10;&#10;Description automatically generated">
            <a:extLst>
              <a:ext uri="{FF2B5EF4-FFF2-40B4-BE49-F238E27FC236}">
                <a16:creationId xmlns:a16="http://schemas.microsoft.com/office/drawing/2014/main" id="{40DF017B-5575-B748-B308-0ACF09CF1E72}"/>
              </a:ext>
            </a:extLst>
          </p:cNvPr>
          <p:cNvPicPr>
            <a:picLocks noChangeAspect="1"/>
          </p:cNvPicPr>
          <p:nvPr/>
        </p:nvPicPr>
        <p:blipFill>
          <a:blip r:embed="rId2"/>
          <a:stretch>
            <a:fillRect/>
          </a:stretch>
        </p:blipFill>
        <p:spPr>
          <a:xfrm>
            <a:off x="6215063" y="762000"/>
            <a:ext cx="4333873" cy="5333999"/>
          </a:xfrm>
          <a:prstGeom prst="rect">
            <a:avLst/>
          </a:prstGeom>
        </p:spPr>
      </p:pic>
      <p:sp>
        <p:nvSpPr>
          <p:cNvPr id="10" name="Content Placeholder 2">
            <a:extLst>
              <a:ext uri="{FF2B5EF4-FFF2-40B4-BE49-F238E27FC236}">
                <a16:creationId xmlns:a16="http://schemas.microsoft.com/office/drawing/2014/main" id="{959DE81B-1F66-F048-BB0D-38A01FA3715A}"/>
              </a:ext>
            </a:extLst>
          </p:cNvPr>
          <p:cNvSpPr txBox="1">
            <a:spLocks/>
          </p:cNvSpPr>
          <p:nvPr/>
        </p:nvSpPr>
        <p:spPr>
          <a:xfrm>
            <a:off x="655984" y="2279373"/>
            <a:ext cx="4830416" cy="4253949"/>
          </a:xfrm>
          <a:prstGeom prst="rect">
            <a:avLst/>
          </a:prstGeom>
        </p:spPr>
        <p:txBody>
          <a:bodyPr vert="horz" lIns="91440" tIns="45720" rIns="91440" bIns="45720" rtlCol="0">
            <a:normAutofit/>
          </a:bodyPr>
          <a:lstStyle>
            <a:lvl1pPr marL="284163" indent="-273050" algn="l" defTabSz="914400" rtl="0" eaLnBrk="1" latinLnBrk="0" hangingPunct="1">
              <a:lnSpc>
                <a:spcPct val="100000"/>
              </a:lnSpc>
              <a:spcBef>
                <a:spcPts val="1000"/>
              </a:spcBef>
              <a:buClr>
                <a:schemeClr val="tx2"/>
              </a:buClr>
              <a:buSzPct val="110000"/>
              <a:buFont typeface="Arial" panose="020B0604020202020204" pitchFamily="34" charset="0"/>
              <a:buChar char="•"/>
              <a:defRPr sz="2800" kern="1200">
                <a:solidFill>
                  <a:schemeClr val="tx2"/>
                </a:solidFill>
                <a:latin typeface="+mn-lt"/>
                <a:ea typeface="+mn-ea"/>
                <a:cs typeface="+mn-cs"/>
              </a:defRPr>
            </a:lvl1pPr>
            <a:lvl2pPr marL="630238" indent="-273050" algn="l" defTabSz="914400" rtl="0" eaLnBrk="1" latinLnBrk="0" hangingPunct="1">
              <a:lnSpc>
                <a:spcPct val="100000"/>
              </a:lnSpc>
              <a:spcBef>
                <a:spcPts val="500"/>
              </a:spcBef>
              <a:buClr>
                <a:schemeClr val="tx2"/>
              </a:buClr>
              <a:buSzPct val="110000"/>
              <a:buFont typeface="Arial" panose="020B0604020202020204" pitchFamily="34" charset="0"/>
              <a:buChar char="•"/>
              <a:defRPr sz="2400" kern="1200">
                <a:solidFill>
                  <a:schemeClr val="tx2"/>
                </a:solidFill>
                <a:latin typeface="+mn-lt"/>
                <a:ea typeface="+mn-ea"/>
                <a:cs typeface="+mn-cs"/>
              </a:defRPr>
            </a:lvl2pPr>
            <a:lvl3pPr marL="968375" indent="-273050" algn="l" defTabSz="914400" rtl="0" eaLnBrk="1" latinLnBrk="0" hangingPunct="1">
              <a:lnSpc>
                <a:spcPct val="100000"/>
              </a:lnSpc>
              <a:spcBef>
                <a:spcPts val="500"/>
              </a:spcBef>
              <a:buClr>
                <a:schemeClr val="tx2"/>
              </a:buClr>
              <a:buSzPct val="110000"/>
              <a:buFont typeface="Arial" panose="020B0604020202020204" pitchFamily="34" charset="0"/>
              <a:buChar char="•"/>
              <a:defRPr sz="2000" kern="1200">
                <a:solidFill>
                  <a:schemeClr val="tx2"/>
                </a:solidFill>
                <a:latin typeface="+mn-lt"/>
                <a:ea typeface="+mn-ea"/>
                <a:cs typeface="+mn-cs"/>
              </a:defRPr>
            </a:lvl3pPr>
            <a:lvl4pPr marL="1260475" indent="-273050" algn="l" defTabSz="914400" rtl="0" eaLnBrk="1" latinLnBrk="0" hangingPunct="1">
              <a:lnSpc>
                <a:spcPct val="100000"/>
              </a:lnSpc>
              <a:spcBef>
                <a:spcPts val="500"/>
              </a:spcBef>
              <a:buClr>
                <a:schemeClr val="tx2"/>
              </a:buClr>
              <a:buSzPct val="110000"/>
              <a:buFont typeface="Arial" panose="020B0604020202020204" pitchFamily="34" charset="0"/>
              <a:buChar char="•"/>
              <a:defRPr sz="1800" kern="1200">
                <a:solidFill>
                  <a:schemeClr val="tx2"/>
                </a:solidFill>
                <a:latin typeface="+mn-lt"/>
                <a:ea typeface="+mn-ea"/>
                <a:cs typeface="+mn-cs"/>
              </a:defRPr>
            </a:lvl4pPr>
            <a:lvl5pPr marL="1598613" indent="-273050" algn="l" defTabSz="914400" rtl="0" eaLnBrk="1" latinLnBrk="0" hangingPunct="1">
              <a:lnSpc>
                <a:spcPct val="100000"/>
              </a:lnSpc>
              <a:spcBef>
                <a:spcPts val="500"/>
              </a:spcBef>
              <a:buClr>
                <a:schemeClr val="tx2"/>
              </a:buClr>
              <a:buSzPct val="110000"/>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None/>
            </a:pPr>
            <a:r>
              <a:rPr lang="en-US" sz="2400" b="1">
                <a:solidFill>
                  <a:schemeClr val="bg1"/>
                </a:solidFill>
              </a:rPr>
              <a:t>Members of a professional community</a:t>
            </a:r>
          </a:p>
          <a:p>
            <a:pPr indent="-228600">
              <a:lnSpc>
                <a:spcPct val="90000"/>
              </a:lnSpc>
            </a:pPr>
            <a:r>
              <a:rPr lang="en-US" sz="2400">
                <a:solidFill>
                  <a:schemeClr val="bg1"/>
                </a:solidFill>
              </a:rPr>
              <a:t>Community activities </a:t>
            </a:r>
          </a:p>
          <a:p>
            <a:pPr lvl="1" indent="-228600">
              <a:lnSpc>
                <a:spcPct val="90000"/>
              </a:lnSpc>
            </a:pPr>
            <a:r>
              <a:rPr lang="en-US">
                <a:solidFill>
                  <a:schemeClr val="bg1"/>
                </a:solidFill>
              </a:rPr>
              <a:t>learning from peers </a:t>
            </a:r>
          </a:p>
          <a:p>
            <a:pPr lvl="1" indent="-228600">
              <a:lnSpc>
                <a:spcPct val="90000"/>
              </a:lnSpc>
            </a:pPr>
            <a:r>
              <a:rPr lang="en-US">
                <a:solidFill>
                  <a:schemeClr val="bg1"/>
                </a:solidFill>
              </a:rPr>
              <a:t>sharing information</a:t>
            </a:r>
          </a:p>
          <a:p>
            <a:pPr indent="-228600">
              <a:lnSpc>
                <a:spcPct val="90000"/>
              </a:lnSpc>
            </a:pPr>
            <a:r>
              <a:rPr lang="en-US" sz="2400">
                <a:solidFill>
                  <a:schemeClr val="bg1"/>
                </a:solidFill>
              </a:rPr>
              <a:t>Ambassador activities</a:t>
            </a:r>
          </a:p>
          <a:p>
            <a:pPr lvl="1" indent="-228600">
              <a:lnSpc>
                <a:spcPct val="90000"/>
              </a:lnSpc>
            </a:pPr>
            <a:r>
              <a:rPr lang="en-US">
                <a:solidFill>
                  <a:schemeClr val="bg1"/>
                </a:solidFill>
              </a:rPr>
              <a:t>meeting with individuals</a:t>
            </a:r>
          </a:p>
          <a:p>
            <a:pPr lvl="1" indent="-228600">
              <a:lnSpc>
                <a:spcPct val="90000"/>
              </a:lnSpc>
            </a:pPr>
            <a:r>
              <a:rPr lang="en-US">
                <a:solidFill>
                  <a:schemeClr val="bg1"/>
                </a:solidFill>
              </a:rPr>
              <a:t>hosting awareness sessions</a:t>
            </a:r>
          </a:p>
          <a:p>
            <a:pPr indent="-228600">
              <a:lnSpc>
                <a:spcPct val="90000"/>
              </a:lnSpc>
            </a:pPr>
            <a:endParaRPr lang="en-US" sz="2400">
              <a:solidFill>
                <a:schemeClr val="bg1"/>
              </a:solidFill>
            </a:endParaRPr>
          </a:p>
          <a:p>
            <a:pPr indent="-228600">
              <a:lnSpc>
                <a:spcPct val="90000"/>
              </a:lnSpc>
            </a:pPr>
            <a:endParaRPr lang="en-US" sz="1000">
              <a:solidFill>
                <a:schemeClr val="bg1"/>
              </a:solidFill>
            </a:endParaRPr>
          </a:p>
        </p:txBody>
      </p:sp>
    </p:spTree>
    <p:extLst>
      <p:ext uri="{BB962C8B-B14F-4D97-AF65-F5344CB8AC3E}">
        <p14:creationId xmlns:p14="http://schemas.microsoft.com/office/powerpoint/2010/main" val="1646943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23F158D-800A-B7AC-F259-71A55D833DD4}"/>
              </a:ext>
            </a:extLst>
          </p:cNvPr>
          <p:cNvSpPr txBox="1">
            <a:spLocks/>
          </p:cNvSpPr>
          <p:nvPr/>
        </p:nvSpPr>
        <p:spPr>
          <a:xfrm>
            <a:off x="550863" y="549275"/>
            <a:ext cx="5437187" cy="2986234"/>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sz="4400" kern="1200" baseline="0">
                <a:solidFill>
                  <a:schemeClr val="bg1"/>
                </a:solidFill>
                <a:latin typeface="Open Sans Light" pitchFamily="2"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Open Sans Light" pitchFamily="2" charset="0"/>
                <a:ea typeface="+mj-ea"/>
                <a:cs typeface="+mj-cs"/>
              </a:rPr>
              <a:t>Thank You</a:t>
            </a:r>
          </a:p>
        </p:txBody>
      </p:sp>
      <p:sp>
        <p:nvSpPr>
          <p:cNvPr id="5" name="Subtitle 2">
            <a:extLst>
              <a:ext uri="{FF2B5EF4-FFF2-40B4-BE49-F238E27FC236}">
                <a16:creationId xmlns:a16="http://schemas.microsoft.com/office/drawing/2014/main" id="{6DDC3325-9F83-09E7-2AF8-D3EF12E117B3}"/>
              </a:ext>
            </a:extLst>
          </p:cNvPr>
          <p:cNvSpPr txBox="1">
            <a:spLocks/>
          </p:cNvSpPr>
          <p:nvPr/>
        </p:nvSpPr>
        <p:spPr>
          <a:xfrm>
            <a:off x="550863" y="3827610"/>
            <a:ext cx="5437187" cy="22652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None/>
              <a:defRPr sz="2400" kern="1200" baseline="0">
                <a:solidFill>
                  <a:schemeClr val="bg1"/>
                </a:solidFill>
                <a:latin typeface="Open Sans Ligh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bg1"/>
                </a:solidFill>
                <a:latin typeface="Open Sans Light"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bg1"/>
                </a:solidFill>
                <a:latin typeface="Open Sans Light"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bg1"/>
                </a:solidFill>
                <a:latin typeface="Open Sans Light"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bg1"/>
                </a:solidFill>
                <a:latin typeface="Open Sans Ligh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white"/>
                </a:solidFill>
                <a:effectLst/>
                <a:uLnTx/>
                <a:uFillTx/>
                <a:latin typeface="Open Sans Light" pitchFamily="2" charset="0"/>
                <a:ea typeface="+mn-ea"/>
                <a:cs typeface="+mn-cs"/>
              </a:rPr>
              <a:t>Sandra Gesing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white"/>
              </a:solidFill>
              <a:effectLst/>
              <a:uLnTx/>
              <a:uFillTx/>
              <a:latin typeface="Open Sans Light" pitchFamily="2"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solidFill>
                  <a:prstClr val="white"/>
                </a:solidFill>
              </a:rPr>
              <a:t>sgesing@uillinois.edu</a:t>
            </a:r>
            <a:endParaRPr kumimoji="0" lang="en-US" sz="2400" b="0" i="0" u="none" strike="noStrike" kern="1200" cap="none" spc="0" normalizeH="0" baseline="0" noProof="0" dirty="0">
              <a:ln>
                <a:noFill/>
              </a:ln>
              <a:solidFill>
                <a:prstClr val="white"/>
              </a:solidFill>
              <a:effectLst/>
              <a:uLnTx/>
              <a:uFillTx/>
              <a:latin typeface="Open Sans Light" pitchFamily="2"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white"/>
              </a:solidFill>
              <a:effectLst/>
              <a:uLnTx/>
              <a:uFillTx/>
              <a:latin typeface="Open Sans Light" pitchFamily="2"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white"/>
                </a:solidFill>
                <a:effectLst/>
                <a:uLnTx/>
                <a:uFillTx/>
                <a:latin typeface="Open Sans Light" pitchFamily="2" charset="0"/>
                <a:ea typeface="+mn-ea"/>
                <a:cs typeface="+mn-cs"/>
              </a:rPr>
              <a:t>https://sciencegateways.org/</a:t>
            </a:r>
          </a:p>
        </p:txBody>
      </p:sp>
      <p:pic>
        <p:nvPicPr>
          <p:cNvPr id="7" name="Picture Placeholder 8" descr="Graphical user interface, website&#10;&#10;Description automatically generated">
            <a:extLst>
              <a:ext uri="{FF2B5EF4-FFF2-40B4-BE49-F238E27FC236}">
                <a16:creationId xmlns:a16="http://schemas.microsoft.com/office/drawing/2014/main" id="{FAE8ACAD-A7E5-99E3-0818-06AB173D22DD}"/>
              </a:ext>
            </a:extLst>
          </p:cNvPr>
          <p:cNvPicPr>
            <a:picLocks noChangeAspect="1"/>
          </p:cNvPicPr>
          <p:nvPr/>
        </p:nvPicPr>
        <p:blipFill>
          <a:blip r:embed="rId2"/>
          <a:srcRect l="14501" r="14501"/>
          <a:stretch>
            <a:fillRect/>
          </a:stretch>
        </p:blipFill>
        <p:spPr>
          <a:xfrm>
            <a:off x="6059427" y="1706880"/>
            <a:ext cx="5581710" cy="3162300"/>
          </a:xfrm>
          <a:prstGeom prst="rect">
            <a:avLst/>
          </a:prstGeom>
        </p:spPr>
      </p:pic>
    </p:spTree>
    <p:extLst>
      <p:ext uri="{BB962C8B-B14F-4D97-AF65-F5344CB8AC3E}">
        <p14:creationId xmlns:p14="http://schemas.microsoft.com/office/powerpoint/2010/main" val="1692592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a:extLst>
              <a:ext uri="{FF2B5EF4-FFF2-40B4-BE49-F238E27FC236}">
                <a16:creationId xmlns:a16="http://schemas.microsoft.com/office/drawing/2014/main" id="{E2BC50E0-605C-6C4F-8D59-5D0203FE7B4D}"/>
              </a:ext>
            </a:extLst>
          </p:cNvPr>
          <p:cNvSpPr txBox="1"/>
          <p:nvPr/>
        </p:nvSpPr>
        <p:spPr>
          <a:xfrm>
            <a:off x="6329100" y="223802"/>
            <a:ext cx="1868973" cy="400110"/>
          </a:xfrm>
          <a:prstGeom prst="rect">
            <a:avLst/>
          </a:prstGeom>
          <a:noFill/>
        </p:spPr>
        <p:txBody>
          <a:bodyPr wrap="none" rtlCol="0">
            <a:spAutoFit/>
          </a:bodyPr>
          <a:lstStyle/>
          <a:p>
            <a:pPr algn="ctr"/>
            <a:r>
              <a:rPr lang="en-US" sz="2000" dirty="0">
                <a:solidFill>
                  <a:schemeClr val="bg1"/>
                </a:solidFill>
              </a:rPr>
              <a:t>Lab Instruments</a:t>
            </a:r>
          </a:p>
        </p:txBody>
      </p:sp>
      <p:pic>
        <p:nvPicPr>
          <p:cNvPr id="69" name="Picture 68" descr="findingData.jpg">
            <a:extLst>
              <a:ext uri="{FF2B5EF4-FFF2-40B4-BE49-F238E27FC236}">
                <a16:creationId xmlns:a16="http://schemas.microsoft.com/office/drawing/2014/main" id="{D8EB3D2D-3D4B-0D4F-80CC-B90498B3AD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8778" y="3259058"/>
            <a:ext cx="2399974" cy="1597073"/>
          </a:xfrm>
          <a:prstGeom prst="rect">
            <a:avLst/>
          </a:prstGeom>
        </p:spPr>
      </p:pic>
      <p:sp>
        <p:nvSpPr>
          <p:cNvPr id="55" name="TextBox 54">
            <a:extLst>
              <a:ext uri="{FF2B5EF4-FFF2-40B4-BE49-F238E27FC236}">
                <a16:creationId xmlns:a16="http://schemas.microsoft.com/office/drawing/2014/main" id="{51D3194C-C534-DA44-A33B-3378907F3B6E}"/>
              </a:ext>
            </a:extLst>
          </p:cNvPr>
          <p:cNvSpPr txBox="1"/>
          <p:nvPr/>
        </p:nvSpPr>
        <p:spPr>
          <a:xfrm>
            <a:off x="9363775" y="6107763"/>
            <a:ext cx="2390719" cy="400110"/>
          </a:xfrm>
          <a:prstGeom prst="rect">
            <a:avLst/>
          </a:prstGeom>
          <a:noFill/>
        </p:spPr>
        <p:txBody>
          <a:bodyPr wrap="none" rtlCol="0">
            <a:spAutoFit/>
          </a:bodyPr>
          <a:lstStyle/>
          <a:p>
            <a:r>
              <a:rPr lang="en-US" sz="2000" dirty="0">
                <a:solidFill>
                  <a:schemeClr val="bg1"/>
                </a:solidFill>
              </a:rPr>
              <a:t>High-speed networks</a:t>
            </a:r>
          </a:p>
        </p:txBody>
      </p:sp>
      <p:sp>
        <p:nvSpPr>
          <p:cNvPr id="57" name="TextBox 56">
            <a:extLst>
              <a:ext uri="{FF2B5EF4-FFF2-40B4-BE49-F238E27FC236}">
                <a16:creationId xmlns:a16="http://schemas.microsoft.com/office/drawing/2014/main" id="{D6FC709B-7C88-6E4B-A2D6-4F10E1E319F3}"/>
              </a:ext>
            </a:extLst>
          </p:cNvPr>
          <p:cNvSpPr txBox="1"/>
          <p:nvPr/>
        </p:nvSpPr>
        <p:spPr>
          <a:xfrm>
            <a:off x="6245037" y="6392285"/>
            <a:ext cx="3043734" cy="400110"/>
          </a:xfrm>
          <a:prstGeom prst="rect">
            <a:avLst/>
          </a:prstGeom>
          <a:noFill/>
        </p:spPr>
        <p:txBody>
          <a:bodyPr wrap="square" rtlCol="0">
            <a:spAutoFit/>
          </a:bodyPr>
          <a:lstStyle/>
          <a:p>
            <a:pPr algn="ctr"/>
            <a:r>
              <a:rPr lang="en-US" sz="2000" dirty="0">
                <a:solidFill>
                  <a:schemeClr val="bg1"/>
                </a:solidFill>
              </a:rPr>
              <a:t>Research Software</a:t>
            </a:r>
          </a:p>
        </p:txBody>
      </p:sp>
      <p:sp>
        <p:nvSpPr>
          <p:cNvPr id="61" name="TextBox 60">
            <a:extLst>
              <a:ext uri="{FF2B5EF4-FFF2-40B4-BE49-F238E27FC236}">
                <a16:creationId xmlns:a16="http://schemas.microsoft.com/office/drawing/2014/main" id="{292D35FF-66C2-C446-95D0-AB742A26CDA7}"/>
              </a:ext>
            </a:extLst>
          </p:cNvPr>
          <p:cNvSpPr txBox="1"/>
          <p:nvPr/>
        </p:nvSpPr>
        <p:spPr>
          <a:xfrm>
            <a:off x="9315646" y="224298"/>
            <a:ext cx="1971950" cy="707886"/>
          </a:xfrm>
          <a:prstGeom prst="rect">
            <a:avLst/>
          </a:prstGeom>
          <a:noFill/>
        </p:spPr>
        <p:txBody>
          <a:bodyPr wrap="none" rtlCol="0">
            <a:spAutoFit/>
          </a:bodyPr>
          <a:lstStyle/>
          <a:p>
            <a:pPr algn="ctr"/>
            <a:r>
              <a:rPr lang="en-US" sz="2000" dirty="0">
                <a:solidFill>
                  <a:schemeClr val="bg1"/>
                </a:solidFill>
              </a:rPr>
              <a:t>Web-based </a:t>
            </a:r>
          </a:p>
          <a:p>
            <a:pPr algn="ctr"/>
            <a:r>
              <a:rPr lang="en-US" sz="2000" dirty="0">
                <a:solidFill>
                  <a:schemeClr val="bg1"/>
                </a:solidFill>
              </a:rPr>
              <a:t>agile frameworks</a:t>
            </a:r>
          </a:p>
        </p:txBody>
      </p:sp>
      <p:sp>
        <p:nvSpPr>
          <p:cNvPr id="62" name="TextBox 61">
            <a:extLst>
              <a:ext uri="{FF2B5EF4-FFF2-40B4-BE49-F238E27FC236}">
                <a16:creationId xmlns:a16="http://schemas.microsoft.com/office/drawing/2014/main" id="{A0EADA6E-BB1C-EA47-959B-422657A1A709}"/>
              </a:ext>
            </a:extLst>
          </p:cNvPr>
          <p:cNvSpPr txBox="1"/>
          <p:nvPr/>
        </p:nvSpPr>
        <p:spPr>
          <a:xfrm>
            <a:off x="9298750" y="2193154"/>
            <a:ext cx="2893036" cy="707886"/>
          </a:xfrm>
          <a:prstGeom prst="rect">
            <a:avLst/>
          </a:prstGeom>
          <a:noFill/>
        </p:spPr>
        <p:txBody>
          <a:bodyPr wrap="none" rtlCol="0">
            <a:spAutoFit/>
          </a:bodyPr>
          <a:lstStyle/>
          <a:p>
            <a:pPr algn="ctr"/>
            <a:r>
              <a:rPr lang="en-US" sz="2000" dirty="0">
                <a:solidFill>
                  <a:schemeClr val="bg1"/>
                </a:solidFill>
              </a:rPr>
              <a:t>Distributed data and </a:t>
            </a:r>
          </a:p>
          <a:p>
            <a:pPr algn="ctr"/>
            <a:r>
              <a:rPr lang="en-US" sz="2000" dirty="0">
                <a:solidFill>
                  <a:schemeClr val="bg1"/>
                </a:solidFill>
              </a:rPr>
              <a:t>computing infrastructures</a:t>
            </a:r>
          </a:p>
        </p:txBody>
      </p:sp>
      <p:pic>
        <p:nvPicPr>
          <p:cNvPr id="71" name="Picture 70" descr="A person in a space suit&#10;&#10;Description automatically generated with low confidence">
            <a:extLst>
              <a:ext uri="{FF2B5EF4-FFF2-40B4-BE49-F238E27FC236}">
                <a16:creationId xmlns:a16="http://schemas.microsoft.com/office/drawing/2014/main" id="{72CE273D-8247-7B46-92FC-9148CB2F214F}"/>
              </a:ext>
            </a:extLst>
          </p:cNvPr>
          <p:cNvPicPr>
            <a:picLocks noChangeAspect="1"/>
          </p:cNvPicPr>
          <p:nvPr/>
        </p:nvPicPr>
        <p:blipFill>
          <a:blip r:embed="rId3"/>
          <a:stretch>
            <a:fillRect/>
          </a:stretch>
        </p:blipFill>
        <p:spPr>
          <a:xfrm>
            <a:off x="5958096" y="623912"/>
            <a:ext cx="2504613" cy="1408845"/>
          </a:xfrm>
          <a:prstGeom prst="rect">
            <a:avLst/>
          </a:prstGeom>
        </p:spPr>
      </p:pic>
      <p:pic>
        <p:nvPicPr>
          <p:cNvPr id="64" name="Picture 63" descr="minion.jpg">
            <a:extLst>
              <a:ext uri="{FF2B5EF4-FFF2-40B4-BE49-F238E27FC236}">
                <a16:creationId xmlns:a16="http://schemas.microsoft.com/office/drawing/2014/main" id="{E3B9D3F1-FFBC-944D-90E9-AE9FA14A54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7912" y="1679496"/>
            <a:ext cx="1683235" cy="930796"/>
          </a:xfrm>
          <a:prstGeom prst="rect">
            <a:avLst/>
          </a:prstGeom>
        </p:spPr>
      </p:pic>
      <p:sp>
        <p:nvSpPr>
          <p:cNvPr id="70" name="TextBox 69">
            <a:extLst>
              <a:ext uri="{FF2B5EF4-FFF2-40B4-BE49-F238E27FC236}">
                <a16:creationId xmlns:a16="http://schemas.microsoft.com/office/drawing/2014/main" id="{8BFA1B59-5948-AF4D-B64D-D9797CDD0589}"/>
              </a:ext>
            </a:extLst>
          </p:cNvPr>
          <p:cNvSpPr txBox="1"/>
          <p:nvPr/>
        </p:nvSpPr>
        <p:spPr>
          <a:xfrm>
            <a:off x="5010257" y="2633536"/>
            <a:ext cx="3153557" cy="707886"/>
          </a:xfrm>
          <a:prstGeom prst="rect">
            <a:avLst/>
          </a:prstGeom>
          <a:noFill/>
        </p:spPr>
        <p:txBody>
          <a:bodyPr wrap="none" rtlCol="0">
            <a:spAutoFit/>
          </a:bodyPr>
          <a:lstStyle/>
          <a:p>
            <a:pPr algn="ctr"/>
            <a:r>
              <a:rPr lang="en-US" sz="2000" dirty="0">
                <a:solidFill>
                  <a:schemeClr val="bg1"/>
                </a:solidFill>
              </a:rPr>
              <a:t>Data and Compute-intensive</a:t>
            </a:r>
          </a:p>
          <a:p>
            <a:pPr algn="ctr"/>
            <a:r>
              <a:rPr lang="en-US" sz="2000" dirty="0">
                <a:solidFill>
                  <a:schemeClr val="bg1"/>
                </a:solidFill>
              </a:rPr>
              <a:t>Problems</a:t>
            </a:r>
          </a:p>
        </p:txBody>
      </p:sp>
      <p:pic>
        <p:nvPicPr>
          <p:cNvPr id="6" name="Picture 5" descr="A screenshot of a computer&#10;&#10;Description automatically generated with medium confidence">
            <a:extLst>
              <a:ext uri="{FF2B5EF4-FFF2-40B4-BE49-F238E27FC236}">
                <a16:creationId xmlns:a16="http://schemas.microsoft.com/office/drawing/2014/main" id="{ED13783A-836F-8E4D-B525-FB6D067E7267}"/>
              </a:ext>
            </a:extLst>
          </p:cNvPr>
          <p:cNvPicPr>
            <a:picLocks noChangeAspect="1"/>
          </p:cNvPicPr>
          <p:nvPr/>
        </p:nvPicPr>
        <p:blipFill>
          <a:blip r:embed="rId5"/>
          <a:stretch>
            <a:fillRect/>
          </a:stretch>
        </p:blipFill>
        <p:spPr>
          <a:xfrm>
            <a:off x="6583080" y="5088963"/>
            <a:ext cx="2327359" cy="1303321"/>
          </a:xfrm>
          <a:prstGeom prst="rect">
            <a:avLst/>
          </a:prstGeom>
        </p:spPr>
      </p:pic>
      <p:pic>
        <p:nvPicPr>
          <p:cNvPr id="9" name="Picture 8" descr="A picture containing diagram&#10;&#10;Description automatically generated">
            <a:extLst>
              <a:ext uri="{FF2B5EF4-FFF2-40B4-BE49-F238E27FC236}">
                <a16:creationId xmlns:a16="http://schemas.microsoft.com/office/drawing/2014/main" id="{2040F7B3-5D5B-2F4A-8CA6-EFFEDFFF044F}"/>
              </a:ext>
            </a:extLst>
          </p:cNvPr>
          <p:cNvPicPr>
            <a:picLocks noChangeAspect="1"/>
          </p:cNvPicPr>
          <p:nvPr/>
        </p:nvPicPr>
        <p:blipFill>
          <a:blip r:embed="rId6"/>
          <a:stretch>
            <a:fillRect/>
          </a:stretch>
        </p:blipFill>
        <p:spPr>
          <a:xfrm>
            <a:off x="9454843" y="4704457"/>
            <a:ext cx="2109691" cy="1401328"/>
          </a:xfrm>
          <a:prstGeom prst="rect">
            <a:avLst/>
          </a:prstGeom>
        </p:spPr>
      </p:pic>
      <p:pic>
        <p:nvPicPr>
          <p:cNvPr id="53" name="Picture 52">
            <a:extLst>
              <a:ext uri="{FF2B5EF4-FFF2-40B4-BE49-F238E27FC236}">
                <a16:creationId xmlns:a16="http://schemas.microsoft.com/office/drawing/2014/main" id="{AA54CBA6-D846-5049-B438-7788E6C0AD8A}"/>
              </a:ext>
            </a:extLst>
          </p:cNvPr>
          <p:cNvPicPr>
            <a:picLocks noChangeAspect="1"/>
          </p:cNvPicPr>
          <p:nvPr/>
        </p:nvPicPr>
        <p:blipFill>
          <a:blip r:embed="rId7"/>
          <a:stretch>
            <a:fillRect/>
          </a:stretch>
        </p:blipFill>
        <p:spPr>
          <a:xfrm>
            <a:off x="9315263" y="2927265"/>
            <a:ext cx="2825073" cy="1368669"/>
          </a:xfrm>
          <a:prstGeom prst="rect">
            <a:avLst/>
          </a:prstGeom>
        </p:spPr>
      </p:pic>
      <p:pic>
        <p:nvPicPr>
          <p:cNvPr id="63" name="Picture 62" descr="A picture containing text&#10;&#10;Description automatically generated">
            <a:extLst>
              <a:ext uri="{FF2B5EF4-FFF2-40B4-BE49-F238E27FC236}">
                <a16:creationId xmlns:a16="http://schemas.microsoft.com/office/drawing/2014/main" id="{2B1DE9B5-15E8-A347-A98D-BCC645DC0AC7}"/>
              </a:ext>
            </a:extLst>
          </p:cNvPr>
          <p:cNvPicPr>
            <a:picLocks noChangeAspect="1"/>
          </p:cNvPicPr>
          <p:nvPr/>
        </p:nvPicPr>
        <p:blipFill>
          <a:blip r:embed="rId8"/>
          <a:stretch>
            <a:fillRect/>
          </a:stretch>
        </p:blipFill>
        <p:spPr>
          <a:xfrm>
            <a:off x="9338633" y="916918"/>
            <a:ext cx="1925976" cy="1204057"/>
          </a:xfrm>
          <a:prstGeom prst="rect">
            <a:avLst/>
          </a:prstGeom>
        </p:spPr>
      </p:pic>
      <p:sp>
        <p:nvSpPr>
          <p:cNvPr id="19" name="Title 6">
            <a:extLst>
              <a:ext uri="{FF2B5EF4-FFF2-40B4-BE49-F238E27FC236}">
                <a16:creationId xmlns:a16="http://schemas.microsoft.com/office/drawing/2014/main" id="{24EE09E9-7F1C-EB46-B03B-18A83B6157CD}"/>
              </a:ext>
            </a:extLst>
          </p:cNvPr>
          <p:cNvSpPr>
            <a:spLocks noGrp="1"/>
          </p:cNvSpPr>
          <p:nvPr>
            <p:ph type="title"/>
          </p:nvPr>
        </p:nvSpPr>
        <p:spPr>
          <a:xfrm>
            <a:off x="335262" y="1943341"/>
            <a:ext cx="3937220" cy="2131828"/>
          </a:xfrm>
        </p:spPr>
        <p:txBody>
          <a:bodyPr vert="horz" lIns="91440" tIns="45720" rIns="91440" bIns="45720" rtlCol="0" anchor="b" anchorCtr="0">
            <a:normAutofit/>
          </a:bodyPr>
          <a:lstStyle/>
          <a:p>
            <a:r>
              <a:rPr lang="en-US" sz="4400" kern="1200" dirty="0">
                <a:ea typeface="+mj-ea"/>
                <a:cs typeface="+mj-cs"/>
              </a:rPr>
              <a:t>Research Computing</a:t>
            </a:r>
          </a:p>
        </p:txBody>
      </p:sp>
    </p:spTree>
    <p:extLst>
      <p:ext uri="{BB962C8B-B14F-4D97-AF65-F5344CB8AC3E}">
        <p14:creationId xmlns:p14="http://schemas.microsoft.com/office/powerpoint/2010/main" val="3026711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a:extLst>
              <a:ext uri="{FF2B5EF4-FFF2-40B4-BE49-F238E27FC236}">
                <a16:creationId xmlns:a16="http://schemas.microsoft.com/office/drawing/2014/main" id="{E2BC50E0-605C-6C4F-8D59-5D0203FE7B4D}"/>
              </a:ext>
            </a:extLst>
          </p:cNvPr>
          <p:cNvSpPr txBox="1"/>
          <p:nvPr/>
        </p:nvSpPr>
        <p:spPr>
          <a:xfrm>
            <a:off x="6329100" y="223802"/>
            <a:ext cx="1868973" cy="400110"/>
          </a:xfrm>
          <a:prstGeom prst="rect">
            <a:avLst/>
          </a:prstGeom>
          <a:noFill/>
        </p:spPr>
        <p:txBody>
          <a:bodyPr wrap="none" rtlCol="0">
            <a:spAutoFit/>
          </a:bodyPr>
          <a:lstStyle/>
          <a:p>
            <a:pPr algn="ctr"/>
            <a:r>
              <a:rPr lang="en-US" sz="2000" dirty="0">
                <a:solidFill>
                  <a:schemeClr val="bg1"/>
                </a:solidFill>
              </a:rPr>
              <a:t>Lab Instruments</a:t>
            </a:r>
          </a:p>
        </p:txBody>
      </p:sp>
      <p:pic>
        <p:nvPicPr>
          <p:cNvPr id="69" name="Picture 68" descr="findingData.jpg">
            <a:extLst>
              <a:ext uri="{FF2B5EF4-FFF2-40B4-BE49-F238E27FC236}">
                <a16:creationId xmlns:a16="http://schemas.microsoft.com/office/drawing/2014/main" id="{D8EB3D2D-3D4B-0D4F-80CC-B90498B3AD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8778" y="3259058"/>
            <a:ext cx="2399974" cy="1597073"/>
          </a:xfrm>
          <a:prstGeom prst="rect">
            <a:avLst/>
          </a:prstGeom>
        </p:spPr>
      </p:pic>
      <p:sp>
        <p:nvSpPr>
          <p:cNvPr id="55" name="TextBox 54">
            <a:extLst>
              <a:ext uri="{FF2B5EF4-FFF2-40B4-BE49-F238E27FC236}">
                <a16:creationId xmlns:a16="http://schemas.microsoft.com/office/drawing/2014/main" id="{51D3194C-C534-DA44-A33B-3378907F3B6E}"/>
              </a:ext>
            </a:extLst>
          </p:cNvPr>
          <p:cNvSpPr txBox="1"/>
          <p:nvPr/>
        </p:nvSpPr>
        <p:spPr>
          <a:xfrm>
            <a:off x="9363775" y="6107763"/>
            <a:ext cx="2390719" cy="400110"/>
          </a:xfrm>
          <a:prstGeom prst="rect">
            <a:avLst/>
          </a:prstGeom>
          <a:noFill/>
        </p:spPr>
        <p:txBody>
          <a:bodyPr wrap="none" rtlCol="0">
            <a:spAutoFit/>
          </a:bodyPr>
          <a:lstStyle/>
          <a:p>
            <a:r>
              <a:rPr lang="en-US" sz="2000" dirty="0">
                <a:solidFill>
                  <a:schemeClr val="bg1"/>
                </a:solidFill>
              </a:rPr>
              <a:t>High-speed networks</a:t>
            </a:r>
          </a:p>
        </p:txBody>
      </p:sp>
      <p:sp>
        <p:nvSpPr>
          <p:cNvPr id="57" name="TextBox 56">
            <a:extLst>
              <a:ext uri="{FF2B5EF4-FFF2-40B4-BE49-F238E27FC236}">
                <a16:creationId xmlns:a16="http://schemas.microsoft.com/office/drawing/2014/main" id="{D6FC709B-7C88-6E4B-A2D6-4F10E1E319F3}"/>
              </a:ext>
            </a:extLst>
          </p:cNvPr>
          <p:cNvSpPr txBox="1"/>
          <p:nvPr/>
        </p:nvSpPr>
        <p:spPr>
          <a:xfrm>
            <a:off x="6245037" y="6392285"/>
            <a:ext cx="3043734" cy="400110"/>
          </a:xfrm>
          <a:prstGeom prst="rect">
            <a:avLst/>
          </a:prstGeom>
          <a:noFill/>
        </p:spPr>
        <p:txBody>
          <a:bodyPr wrap="square" rtlCol="0">
            <a:spAutoFit/>
          </a:bodyPr>
          <a:lstStyle/>
          <a:p>
            <a:pPr algn="ctr"/>
            <a:r>
              <a:rPr lang="en-US" sz="2000" dirty="0">
                <a:solidFill>
                  <a:schemeClr val="bg1"/>
                </a:solidFill>
              </a:rPr>
              <a:t>Research Software</a:t>
            </a:r>
          </a:p>
        </p:txBody>
      </p:sp>
      <p:sp>
        <p:nvSpPr>
          <p:cNvPr id="61" name="TextBox 60">
            <a:extLst>
              <a:ext uri="{FF2B5EF4-FFF2-40B4-BE49-F238E27FC236}">
                <a16:creationId xmlns:a16="http://schemas.microsoft.com/office/drawing/2014/main" id="{292D35FF-66C2-C446-95D0-AB742A26CDA7}"/>
              </a:ext>
            </a:extLst>
          </p:cNvPr>
          <p:cNvSpPr txBox="1"/>
          <p:nvPr/>
        </p:nvSpPr>
        <p:spPr>
          <a:xfrm>
            <a:off x="9315646" y="224298"/>
            <a:ext cx="1971950" cy="707886"/>
          </a:xfrm>
          <a:prstGeom prst="rect">
            <a:avLst/>
          </a:prstGeom>
          <a:noFill/>
        </p:spPr>
        <p:txBody>
          <a:bodyPr wrap="none" rtlCol="0">
            <a:spAutoFit/>
          </a:bodyPr>
          <a:lstStyle/>
          <a:p>
            <a:pPr algn="ctr"/>
            <a:r>
              <a:rPr lang="en-US" sz="2000" dirty="0">
                <a:solidFill>
                  <a:schemeClr val="bg1"/>
                </a:solidFill>
              </a:rPr>
              <a:t>Web-based </a:t>
            </a:r>
          </a:p>
          <a:p>
            <a:pPr algn="ctr"/>
            <a:r>
              <a:rPr lang="en-US" sz="2000" dirty="0">
                <a:solidFill>
                  <a:schemeClr val="bg1"/>
                </a:solidFill>
              </a:rPr>
              <a:t>agile frameworks</a:t>
            </a:r>
          </a:p>
        </p:txBody>
      </p:sp>
      <p:sp>
        <p:nvSpPr>
          <p:cNvPr id="62" name="TextBox 61">
            <a:extLst>
              <a:ext uri="{FF2B5EF4-FFF2-40B4-BE49-F238E27FC236}">
                <a16:creationId xmlns:a16="http://schemas.microsoft.com/office/drawing/2014/main" id="{A0EADA6E-BB1C-EA47-959B-422657A1A709}"/>
              </a:ext>
            </a:extLst>
          </p:cNvPr>
          <p:cNvSpPr txBox="1"/>
          <p:nvPr/>
        </p:nvSpPr>
        <p:spPr>
          <a:xfrm>
            <a:off x="9298750" y="2193154"/>
            <a:ext cx="2893036" cy="707886"/>
          </a:xfrm>
          <a:prstGeom prst="rect">
            <a:avLst/>
          </a:prstGeom>
          <a:noFill/>
        </p:spPr>
        <p:txBody>
          <a:bodyPr wrap="none" rtlCol="0">
            <a:spAutoFit/>
          </a:bodyPr>
          <a:lstStyle/>
          <a:p>
            <a:pPr algn="ctr"/>
            <a:r>
              <a:rPr lang="en-US" sz="2000" dirty="0">
                <a:solidFill>
                  <a:schemeClr val="bg1"/>
                </a:solidFill>
              </a:rPr>
              <a:t>Distributed data and </a:t>
            </a:r>
          </a:p>
          <a:p>
            <a:pPr algn="ctr"/>
            <a:r>
              <a:rPr lang="en-US" sz="2000" dirty="0">
                <a:solidFill>
                  <a:schemeClr val="bg1"/>
                </a:solidFill>
              </a:rPr>
              <a:t>computing infrastructures</a:t>
            </a:r>
          </a:p>
        </p:txBody>
      </p:sp>
      <p:pic>
        <p:nvPicPr>
          <p:cNvPr id="71" name="Picture 70" descr="A person in a space suit&#10;&#10;Description automatically generated with low confidence">
            <a:extLst>
              <a:ext uri="{FF2B5EF4-FFF2-40B4-BE49-F238E27FC236}">
                <a16:creationId xmlns:a16="http://schemas.microsoft.com/office/drawing/2014/main" id="{72CE273D-8247-7B46-92FC-9148CB2F214F}"/>
              </a:ext>
            </a:extLst>
          </p:cNvPr>
          <p:cNvPicPr>
            <a:picLocks noChangeAspect="1"/>
          </p:cNvPicPr>
          <p:nvPr/>
        </p:nvPicPr>
        <p:blipFill>
          <a:blip r:embed="rId3"/>
          <a:stretch>
            <a:fillRect/>
          </a:stretch>
        </p:blipFill>
        <p:spPr>
          <a:xfrm>
            <a:off x="5958096" y="623912"/>
            <a:ext cx="2504613" cy="1408845"/>
          </a:xfrm>
          <a:prstGeom prst="rect">
            <a:avLst/>
          </a:prstGeom>
        </p:spPr>
      </p:pic>
      <p:pic>
        <p:nvPicPr>
          <p:cNvPr id="64" name="Picture 63" descr="minion.jpg">
            <a:extLst>
              <a:ext uri="{FF2B5EF4-FFF2-40B4-BE49-F238E27FC236}">
                <a16:creationId xmlns:a16="http://schemas.microsoft.com/office/drawing/2014/main" id="{E3B9D3F1-FFBC-944D-90E9-AE9FA14A54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7912" y="1679496"/>
            <a:ext cx="1683235" cy="930796"/>
          </a:xfrm>
          <a:prstGeom prst="rect">
            <a:avLst/>
          </a:prstGeom>
        </p:spPr>
      </p:pic>
      <p:sp>
        <p:nvSpPr>
          <p:cNvPr id="70" name="TextBox 69">
            <a:extLst>
              <a:ext uri="{FF2B5EF4-FFF2-40B4-BE49-F238E27FC236}">
                <a16:creationId xmlns:a16="http://schemas.microsoft.com/office/drawing/2014/main" id="{8BFA1B59-5948-AF4D-B64D-D9797CDD0589}"/>
              </a:ext>
            </a:extLst>
          </p:cNvPr>
          <p:cNvSpPr txBox="1"/>
          <p:nvPr/>
        </p:nvSpPr>
        <p:spPr>
          <a:xfrm>
            <a:off x="5010257" y="2633536"/>
            <a:ext cx="3153557" cy="707886"/>
          </a:xfrm>
          <a:prstGeom prst="rect">
            <a:avLst/>
          </a:prstGeom>
          <a:noFill/>
        </p:spPr>
        <p:txBody>
          <a:bodyPr wrap="none" rtlCol="0">
            <a:spAutoFit/>
          </a:bodyPr>
          <a:lstStyle/>
          <a:p>
            <a:pPr algn="ctr"/>
            <a:r>
              <a:rPr lang="en-US" sz="2000" dirty="0">
                <a:solidFill>
                  <a:schemeClr val="bg1"/>
                </a:solidFill>
              </a:rPr>
              <a:t>Data and Compute-intensive</a:t>
            </a:r>
          </a:p>
          <a:p>
            <a:pPr algn="ctr"/>
            <a:r>
              <a:rPr lang="en-US" sz="2000" dirty="0">
                <a:solidFill>
                  <a:schemeClr val="bg1"/>
                </a:solidFill>
              </a:rPr>
              <a:t>Problems</a:t>
            </a:r>
          </a:p>
        </p:txBody>
      </p:sp>
      <p:pic>
        <p:nvPicPr>
          <p:cNvPr id="6" name="Picture 5" descr="A screenshot of a computer&#10;&#10;Description automatically generated with medium confidence">
            <a:extLst>
              <a:ext uri="{FF2B5EF4-FFF2-40B4-BE49-F238E27FC236}">
                <a16:creationId xmlns:a16="http://schemas.microsoft.com/office/drawing/2014/main" id="{ED13783A-836F-8E4D-B525-FB6D067E7267}"/>
              </a:ext>
            </a:extLst>
          </p:cNvPr>
          <p:cNvPicPr>
            <a:picLocks noChangeAspect="1"/>
          </p:cNvPicPr>
          <p:nvPr/>
        </p:nvPicPr>
        <p:blipFill>
          <a:blip r:embed="rId5"/>
          <a:stretch>
            <a:fillRect/>
          </a:stretch>
        </p:blipFill>
        <p:spPr>
          <a:xfrm>
            <a:off x="6583080" y="5088963"/>
            <a:ext cx="2327359" cy="1303321"/>
          </a:xfrm>
          <a:prstGeom prst="rect">
            <a:avLst/>
          </a:prstGeom>
        </p:spPr>
      </p:pic>
      <p:pic>
        <p:nvPicPr>
          <p:cNvPr id="9" name="Picture 8" descr="A picture containing diagram&#10;&#10;Description automatically generated">
            <a:extLst>
              <a:ext uri="{FF2B5EF4-FFF2-40B4-BE49-F238E27FC236}">
                <a16:creationId xmlns:a16="http://schemas.microsoft.com/office/drawing/2014/main" id="{2040F7B3-5D5B-2F4A-8CA6-EFFEDFFF044F}"/>
              </a:ext>
            </a:extLst>
          </p:cNvPr>
          <p:cNvPicPr>
            <a:picLocks noChangeAspect="1"/>
          </p:cNvPicPr>
          <p:nvPr/>
        </p:nvPicPr>
        <p:blipFill>
          <a:blip r:embed="rId6"/>
          <a:stretch>
            <a:fillRect/>
          </a:stretch>
        </p:blipFill>
        <p:spPr>
          <a:xfrm>
            <a:off x="9454843" y="4704457"/>
            <a:ext cx="2109691" cy="1401328"/>
          </a:xfrm>
          <a:prstGeom prst="rect">
            <a:avLst/>
          </a:prstGeom>
        </p:spPr>
      </p:pic>
      <p:pic>
        <p:nvPicPr>
          <p:cNvPr id="53" name="Picture 52">
            <a:extLst>
              <a:ext uri="{FF2B5EF4-FFF2-40B4-BE49-F238E27FC236}">
                <a16:creationId xmlns:a16="http://schemas.microsoft.com/office/drawing/2014/main" id="{AA54CBA6-D846-5049-B438-7788E6C0AD8A}"/>
              </a:ext>
            </a:extLst>
          </p:cNvPr>
          <p:cNvPicPr>
            <a:picLocks noChangeAspect="1"/>
          </p:cNvPicPr>
          <p:nvPr/>
        </p:nvPicPr>
        <p:blipFill>
          <a:blip r:embed="rId7"/>
          <a:stretch>
            <a:fillRect/>
          </a:stretch>
        </p:blipFill>
        <p:spPr>
          <a:xfrm>
            <a:off x="9315263" y="2927265"/>
            <a:ext cx="2825073" cy="1368669"/>
          </a:xfrm>
          <a:prstGeom prst="rect">
            <a:avLst/>
          </a:prstGeom>
        </p:spPr>
      </p:pic>
      <p:pic>
        <p:nvPicPr>
          <p:cNvPr id="63" name="Picture 62" descr="A picture containing text&#10;&#10;Description automatically generated">
            <a:extLst>
              <a:ext uri="{FF2B5EF4-FFF2-40B4-BE49-F238E27FC236}">
                <a16:creationId xmlns:a16="http://schemas.microsoft.com/office/drawing/2014/main" id="{2B1DE9B5-15E8-A347-A98D-BCC645DC0AC7}"/>
              </a:ext>
            </a:extLst>
          </p:cNvPr>
          <p:cNvPicPr>
            <a:picLocks noChangeAspect="1"/>
          </p:cNvPicPr>
          <p:nvPr/>
        </p:nvPicPr>
        <p:blipFill>
          <a:blip r:embed="rId8"/>
          <a:stretch>
            <a:fillRect/>
          </a:stretch>
        </p:blipFill>
        <p:spPr>
          <a:xfrm>
            <a:off x="9338633" y="916918"/>
            <a:ext cx="1925976" cy="1204057"/>
          </a:xfrm>
          <a:prstGeom prst="rect">
            <a:avLst/>
          </a:prstGeom>
        </p:spPr>
      </p:pic>
      <p:pic>
        <p:nvPicPr>
          <p:cNvPr id="20" name="Picture 19" descr="Albert Einsteinsad.jpg">
            <a:extLst>
              <a:ext uri="{FF2B5EF4-FFF2-40B4-BE49-F238E27FC236}">
                <a16:creationId xmlns:a16="http://schemas.microsoft.com/office/drawing/2014/main" id="{188D6252-1D17-F144-B6EF-1BF24590B04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02277" y="2158073"/>
            <a:ext cx="2664296" cy="2610858"/>
          </a:xfrm>
          <a:prstGeom prst="rect">
            <a:avLst/>
          </a:prstGeom>
        </p:spPr>
      </p:pic>
      <p:sp>
        <p:nvSpPr>
          <p:cNvPr id="22" name="Title 6">
            <a:extLst>
              <a:ext uri="{FF2B5EF4-FFF2-40B4-BE49-F238E27FC236}">
                <a16:creationId xmlns:a16="http://schemas.microsoft.com/office/drawing/2014/main" id="{212B182F-FB72-984F-B527-A3230A1CAEEA}"/>
              </a:ext>
            </a:extLst>
          </p:cNvPr>
          <p:cNvSpPr txBox="1">
            <a:spLocks/>
          </p:cNvSpPr>
          <p:nvPr/>
        </p:nvSpPr>
        <p:spPr>
          <a:xfrm>
            <a:off x="335262" y="1943341"/>
            <a:ext cx="3937220" cy="2131828"/>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4400" dirty="0">
                <a:solidFill>
                  <a:schemeClr val="bg1"/>
                </a:solidFill>
              </a:rPr>
              <a:t>Research Computing</a:t>
            </a:r>
          </a:p>
        </p:txBody>
      </p:sp>
    </p:spTree>
    <p:extLst>
      <p:ext uri="{BB962C8B-B14F-4D97-AF65-F5344CB8AC3E}">
        <p14:creationId xmlns:p14="http://schemas.microsoft.com/office/powerpoint/2010/main" val="3338039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a:extLst>
              <a:ext uri="{FF2B5EF4-FFF2-40B4-BE49-F238E27FC236}">
                <a16:creationId xmlns:a16="http://schemas.microsoft.com/office/drawing/2014/main" id="{E2BC50E0-605C-6C4F-8D59-5D0203FE7B4D}"/>
              </a:ext>
            </a:extLst>
          </p:cNvPr>
          <p:cNvSpPr txBox="1"/>
          <p:nvPr/>
        </p:nvSpPr>
        <p:spPr>
          <a:xfrm>
            <a:off x="6329100" y="223802"/>
            <a:ext cx="1868973" cy="400110"/>
          </a:xfrm>
          <a:prstGeom prst="rect">
            <a:avLst/>
          </a:prstGeom>
          <a:noFill/>
        </p:spPr>
        <p:txBody>
          <a:bodyPr wrap="none" rtlCol="0">
            <a:spAutoFit/>
          </a:bodyPr>
          <a:lstStyle/>
          <a:p>
            <a:pPr algn="ctr"/>
            <a:r>
              <a:rPr lang="en-US" sz="2000" dirty="0">
                <a:solidFill>
                  <a:schemeClr val="bg1"/>
                </a:solidFill>
              </a:rPr>
              <a:t>Lab Instruments</a:t>
            </a:r>
          </a:p>
        </p:txBody>
      </p:sp>
      <p:pic>
        <p:nvPicPr>
          <p:cNvPr id="69" name="Picture 68" descr="findingData.jpg">
            <a:extLst>
              <a:ext uri="{FF2B5EF4-FFF2-40B4-BE49-F238E27FC236}">
                <a16:creationId xmlns:a16="http://schemas.microsoft.com/office/drawing/2014/main" id="{D8EB3D2D-3D4B-0D4F-80CC-B90498B3AD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8778" y="3259058"/>
            <a:ext cx="2399974" cy="1597073"/>
          </a:xfrm>
          <a:prstGeom prst="rect">
            <a:avLst/>
          </a:prstGeom>
        </p:spPr>
      </p:pic>
      <p:sp>
        <p:nvSpPr>
          <p:cNvPr id="55" name="TextBox 54">
            <a:extLst>
              <a:ext uri="{FF2B5EF4-FFF2-40B4-BE49-F238E27FC236}">
                <a16:creationId xmlns:a16="http://schemas.microsoft.com/office/drawing/2014/main" id="{51D3194C-C534-DA44-A33B-3378907F3B6E}"/>
              </a:ext>
            </a:extLst>
          </p:cNvPr>
          <p:cNvSpPr txBox="1"/>
          <p:nvPr/>
        </p:nvSpPr>
        <p:spPr>
          <a:xfrm>
            <a:off x="9363775" y="6107763"/>
            <a:ext cx="2390719" cy="400110"/>
          </a:xfrm>
          <a:prstGeom prst="rect">
            <a:avLst/>
          </a:prstGeom>
          <a:noFill/>
        </p:spPr>
        <p:txBody>
          <a:bodyPr wrap="none" rtlCol="0">
            <a:spAutoFit/>
          </a:bodyPr>
          <a:lstStyle/>
          <a:p>
            <a:r>
              <a:rPr lang="en-US" sz="2000" dirty="0">
                <a:solidFill>
                  <a:schemeClr val="bg1"/>
                </a:solidFill>
              </a:rPr>
              <a:t>High-speed networks</a:t>
            </a:r>
          </a:p>
        </p:txBody>
      </p:sp>
      <p:sp>
        <p:nvSpPr>
          <p:cNvPr id="57" name="TextBox 56">
            <a:extLst>
              <a:ext uri="{FF2B5EF4-FFF2-40B4-BE49-F238E27FC236}">
                <a16:creationId xmlns:a16="http://schemas.microsoft.com/office/drawing/2014/main" id="{D6FC709B-7C88-6E4B-A2D6-4F10E1E319F3}"/>
              </a:ext>
            </a:extLst>
          </p:cNvPr>
          <p:cNvSpPr txBox="1"/>
          <p:nvPr/>
        </p:nvSpPr>
        <p:spPr>
          <a:xfrm>
            <a:off x="6245037" y="6392285"/>
            <a:ext cx="3043734" cy="400110"/>
          </a:xfrm>
          <a:prstGeom prst="rect">
            <a:avLst/>
          </a:prstGeom>
          <a:noFill/>
        </p:spPr>
        <p:txBody>
          <a:bodyPr wrap="square" rtlCol="0">
            <a:spAutoFit/>
          </a:bodyPr>
          <a:lstStyle/>
          <a:p>
            <a:pPr algn="ctr"/>
            <a:r>
              <a:rPr lang="en-US" sz="2000" dirty="0">
                <a:solidFill>
                  <a:schemeClr val="bg1"/>
                </a:solidFill>
              </a:rPr>
              <a:t>Research Software</a:t>
            </a:r>
          </a:p>
        </p:txBody>
      </p:sp>
      <p:sp>
        <p:nvSpPr>
          <p:cNvPr id="61" name="TextBox 60">
            <a:extLst>
              <a:ext uri="{FF2B5EF4-FFF2-40B4-BE49-F238E27FC236}">
                <a16:creationId xmlns:a16="http://schemas.microsoft.com/office/drawing/2014/main" id="{292D35FF-66C2-C446-95D0-AB742A26CDA7}"/>
              </a:ext>
            </a:extLst>
          </p:cNvPr>
          <p:cNvSpPr txBox="1"/>
          <p:nvPr/>
        </p:nvSpPr>
        <p:spPr>
          <a:xfrm>
            <a:off x="9315646" y="224298"/>
            <a:ext cx="1971950" cy="707886"/>
          </a:xfrm>
          <a:prstGeom prst="rect">
            <a:avLst/>
          </a:prstGeom>
          <a:noFill/>
        </p:spPr>
        <p:txBody>
          <a:bodyPr wrap="none" rtlCol="0">
            <a:spAutoFit/>
          </a:bodyPr>
          <a:lstStyle/>
          <a:p>
            <a:pPr algn="ctr"/>
            <a:r>
              <a:rPr lang="en-US" sz="2000" dirty="0">
                <a:solidFill>
                  <a:schemeClr val="bg1"/>
                </a:solidFill>
              </a:rPr>
              <a:t>Web-based </a:t>
            </a:r>
          </a:p>
          <a:p>
            <a:pPr algn="ctr"/>
            <a:r>
              <a:rPr lang="en-US" sz="2000" dirty="0">
                <a:solidFill>
                  <a:schemeClr val="bg1"/>
                </a:solidFill>
              </a:rPr>
              <a:t>agile frameworks</a:t>
            </a:r>
          </a:p>
        </p:txBody>
      </p:sp>
      <p:sp>
        <p:nvSpPr>
          <p:cNvPr id="62" name="TextBox 61">
            <a:extLst>
              <a:ext uri="{FF2B5EF4-FFF2-40B4-BE49-F238E27FC236}">
                <a16:creationId xmlns:a16="http://schemas.microsoft.com/office/drawing/2014/main" id="{A0EADA6E-BB1C-EA47-959B-422657A1A709}"/>
              </a:ext>
            </a:extLst>
          </p:cNvPr>
          <p:cNvSpPr txBox="1"/>
          <p:nvPr/>
        </p:nvSpPr>
        <p:spPr>
          <a:xfrm>
            <a:off x="9298750" y="2193154"/>
            <a:ext cx="2893036" cy="707886"/>
          </a:xfrm>
          <a:prstGeom prst="rect">
            <a:avLst/>
          </a:prstGeom>
          <a:noFill/>
        </p:spPr>
        <p:txBody>
          <a:bodyPr wrap="none" rtlCol="0">
            <a:spAutoFit/>
          </a:bodyPr>
          <a:lstStyle/>
          <a:p>
            <a:pPr algn="ctr"/>
            <a:r>
              <a:rPr lang="en-US" sz="2000" dirty="0">
                <a:solidFill>
                  <a:schemeClr val="bg1"/>
                </a:solidFill>
              </a:rPr>
              <a:t>Distributed data and </a:t>
            </a:r>
          </a:p>
          <a:p>
            <a:pPr algn="ctr"/>
            <a:r>
              <a:rPr lang="en-US" sz="2000" dirty="0">
                <a:solidFill>
                  <a:schemeClr val="bg1"/>
                </a:solidFill>
              </a:rPr>
              <a:t>computing infrastructures</a:t>
            </a:r>
          </a:p>
        </p:txBody>
      </p:sp>
      <p:pic>
        <p:nvPicPr>
          <p:cNvPr id="71" name="Picture 70" descr="A person in a space suit&#10;&#10;Description automatically generated with low confidence">
            <a:extLst>
              <a:ext uri="{FF2B5EF4-FFF2-40B4-BE49-F238E27FC236}">
                <a16:creationId xmlns:a16="http://schemas.microsoft.com/office/drawing/2014/main" id="{72CE273D-8247-7B46-92FC-9148CB2F214F}"/>
              </a:ext>
            </a:extLst>
          </p:cNvPr>
          <p:cNvPicPr>
            <a:picLocks noChangeAspect="1"/>
          </p:cNvPicPr>
          <p:nvPr/>
        </p:nvPicPr>
        <p:blipFill>
          <a:blip r:embed="rId3"/>
          <a:stretch>
            <a:fillRect/>
          </a:stretch>
        </p:blipFill>
        <p:spPr>
          <a:xfrm>
            <a:off x="5958096" y="623912"/>
            <a:ext cx="2504613" cy="1408845"/>
          </a:xfrm>
          <a:prstGeom prst="rect">
            <a:avLst/>
          </a:prstGeom>
        </p:spPr>
      </p:pic>
      <p:pic>
        <p:nvPicPr>
          <p:cNvPr id="64" name="Picture 63" descr="minion.jpg">
            <a:extLst>
              <a:ext uri="{FF2B5EF4-FFF2-40B4-BE49-F238E27FC236}">
                <a16:creationId xmlns:a16="http://schemas.microsoft.com/office/drawing/2014/main" id="{E3B9D3F1-FFBC-944D-90E9-AE9FA14A54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7912" y="1679496"/>
            <a:ext cx="1683235" cy="930796"/>
          </a:xfrm>
          <a:prstGeom prst="rect">
            <a:avLst/>
          </a:prstGeom>
        </p:spPr>
      </p:pic>
      <p:sp>
        <p:nvSpPr>
          <p:cNvPr id="70" name="TextBox 69">
            <a:extLst>
              <a:ext uri="{FF2B5EF4-FFF2-40B4-BE49-F238E27FC236}">
                <a16:creationId xmlns:a16="http://schemas.microsoft.com/office/drawing/2014/main" id="{8BFA1B59-5948-AF4D-B64D-D9797CDD0589}"/>
              </a:ext>
            </a:extLst>
          </p:cNvPr>
          <p:cNvSpPr txBox="1"/>
          <p:nvPr/>
        </p:nvSpPr>
        <p:spPr>
          <a:xfrm>
            <a:off x="5010257" y="2633536"/>
            <a:ext cx="3153557" cy="707886"/>
          </a:xfrm>
          <a:prstGeom prst="rect">
            <a:avLst/>
          </a:prstGeom>
          <a:noFill/>
        </p:spPr>
        <p:txBody>
          <a:bodyPr wrap="none" rtlCol="0">
            <a:spAutoFit/>
          </a:bodyPr>
          <a:lstStyle/>
          <a:p>
            <a:pPr algn="ctr"/>
            <a:r>
              <a:rPr lang="en-US" sz="2000" dirty="0">
                <a:solidFill>
                  <a:schemeClr val="bg1"/>
                </a:solidFill>
              </a:rPr>
              <a:t>Data and Compute-intensive</a:t>
            </a:r>
          </a:p>
          <a:p>
            <a:pPr algn="ctr"/>
            <a:r>
              <a:rPr lang="en-US" sz="2000" dirty="0">
                <a:solidFill>
                  <a:schemeClr val="bg1"/>
                </a:solidFill>
              </a:rPr>
              <a:t>Problems</a:t>
            </a:r>
          </a:p>
        </p:txBody>
      </p:sp>
      <p:pic>
        <p:nvPicPr>
          <p:cNvPr id="6" name="Picture 5" descr="A screenshot of a computer&#10;&#10;Description automatically generated with medium confidence">
            <a:extLst>
              <a:ext uri="{FF2B5EF4-FFF2-40B4-BE49-F238E27FC236}">
                <a16:creationId xmlns:a16="http://schemas.microsoft.com/office/drawing/2014/main" id="{ED13783A-836F-8E4D-B525-FB6D067E7267}"/>
              </a:ext>
            </a:extLst>
          </p:cNvPr>
          <p:cNvPicPr>
            <a:picLocks noChangeAspect="1"/>
          </p:cNvPicPr>
          <p:nvPr/>
        </p:nvPicPr>
        <p:blipFill>
          <a:blip r:embed="rId5"/>
          <a:stretch>
            <a:fillRect/>
          </a:stretch>
        </p:blipFill>
        <p:spPr>
          <a:xfrm>
            <a:off x="6583080" y="5088963"/>
            <a:ext cx="2327359" cy="1303321"/>
          </a:xfrm>
          <a:prstGeom prst="rect">
            <a:avLst/>
          </a:prstGeom>
        </p:spPr>
      </p:pic>
      <p:pic>
        <p:nvPicPr>
          <p:cNvPr id="9" name="Picture 8" descr="A picture containing diagram&#10;&#10;Description automatically generated">
            <a:extLst>
              <a:ext uri="{FF2B5EF4-FFF2-40B4-BE49-F238E27FC236}">
                <a16:creationId xmlns:a16="http://schemas.microsoft.com/office/drawing/2014/main" id="{2040F7B3-5D5B-2F4A-8CA6-EFFEDFFF044F}"/>
              </a:ext>
            </a:extLst>
          </p:cNvPr>
          <p:cNvPicPr>
            <a:picLocks noChangeAspect="1"/>
          </p:cNvPicPr>
          <p:nvPr/>
        </p:nvPicPr>
        <p:blipFill>
          <a:blip r:embed="rId6"/>
          <a:stretch>
            <a:fillRect/>
          </a:stretch>
        </p:blipFill>
        <p:spPr>
          <a:xfrm>
            <a:off x="9454843" y="4704457"/>
            <a:ext cx="2109691" cy="1401328"/>
          </a:xfrm>
          <a:prstGeom prst="rect">
            <a:avLst/>
          </a:prstGeom>
        </p:spPr>
      </p:pic>
      <p:pic>
        <p:nvPicPr>
          <p:cNvPr id="53" name="Picture 52">
            <a:extLst>
              <a:ext uri="{FF2B5EF4-FFF2-40B4-BE49-F238E27FC236}">
                <a16:creationId xmlns:a16="http://schemas.microsoft.com/office/drawing/2014/main" id="{AA54CBA6-D846-5049-B438-7788E6C0AD8A}"/>
              </a:ext>
            </a:extLst>
          </p:cNvPr>
          <p:cNvPicPr>
            <a:picLocks noChangeAspect="1"/>
          </p:cNvPicPr>
          <p:nvPr/>
        </p:nvPicPr>
        <p:blipFill>
          <a:blip r:embed="rId7"/>
          <a:stretch>
            <a:fillRect/>
          </a:stretch>
        </p:blipFill>
        <p:spPr>
          <a:xfrm>
            <a:off x="9315263" y="2927265"/>
            <a:ext cx="2825073" cy="1368669"/>
          </a:xfrm>
          <a:prstGeom prst="rect">
            <a:avLst/>
          </a:prstGeom>
        </p:spPr>
      </p:pic>
      <p:pic>
        <p:nvPicPr>
          <p:cNvPr id="63" name="Picture 62" descr="A picture containing text&#10;&#10;Description automatically generated">
            <a:extLst>
              <a:ext uri="{FF2B5EF4-FFF2-40B4-BE49-F238E27FC236}">
                <a16:creationId xmlns:a16="http://schemas.microsoft.com/office/drawing/2014/main" id="{2B1DE9B5-15E8-A347-A98D-BCC645DC0AC7}"/>
              </a:ext>
            </a:extLst>
          </p:cNvPr>
          <p:cNvPicPr>
            <a:picLocks noChangeAspect="1"/>
          </p:cNvPicPr>
          <p:nvPr/>
        </p:nvPicPr>
        <p:blipFill>
          <a:blip r:embed="rId8"/>
          <a:stretch>
            <a:fillRect/>
          </a:stretch>
        </p:blipFill>
        <p:spPr>
          <a:xfrm>
            <a:off x="9338633" y="916918"/>
            <a:ext cx="1925976" cy="1204057"/>
          </a:xfrm>
          <a:prstGeom prst="rect">
            <a:avLst/>
          </a:prstGeom>
        </p:spPr>
      </p:pic>
      <p:pic>
        <p:nvPicPr>
          <p:cNvPr id="20" name="Picture 19" descr="Albert Einsteinsad.jpg">
            <a:extLst>
              <a:ext uri="{FF2B5EF4-FFF2-40B4-BE49-F238E27FC236}">
                <a16:creationId xmlns:a16="http://schemas.microsoft.com/office/drawing/2014/main" id="{188D6252-1D17-F144-B6EF-1BF24590B04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02277" y="2158073"/>
            <a:ext cx="2664296" cy="2610858"/>
          </a:xfrm>
          <a:prstGeom prst="rect">
            <a:avLst/>
          </a:prstGeom>
        </p:spPr>
      </p:pic>
      <p:sp>
        <p:nvSpPr>
          <p:cNvPr id="21" name="TextBox 20">
            <a:extLst>
              <a:ext uri="{FF2B5EF4-FFF2-40B4-BE49-F238E27FC236}">
                <a16:creationId xmlns:a16="http://schemas.microsoft.com/office/drawing/2014/main" id="{97A63FDC-7DDA-F846-8AC9-A6741B529231}"/>
              </a:ext>
            </a:extLst>
          </p:cNvPr>
          <p:cNvSpPr txBox="1"/>
          <p:nvPr/>
        </p:nvSpPr>
        <p:spPr>
          <a:xfrm>
            <a:off x="6183994" y="4414989"/>
            <a:ext cx="5924571" cy="707886"/>
          </a:xfrm>
          <a:prstGeom prst="rect">
            <a:avLst/>
          </a:prstGeom>
          <a:noFill/>
        </p:spPr>
        <p:txBody>
          <a:bodyPr wrap="none" rtlCol="0">
            <a:spAutoFit/>
          </a:bodyPr>
          <a:lstStyle/>
          <a:p>
            <a:r>
              <a:rPr lang="en-US" sz="4000" b="1">
                <a:solidFill>
                  <a:srgbClr val="FF0000"/>
                </a:solidFill>
                <a:highlight>
                  <a:srgbClr val="000000"/>
                </a:highlight>
              </a:rPr>
              <a:t>Need for science gateways </a:t>
            </a:r>
          </a:p>
        </p:txBody>
      </p:sp>
      <p:sp>
        <p:nvSpPr>
          <p:cNvPr id="23" name="Title 6">
            <a:extLst>
              <a:ext uri="{FF2B5EF4-FFF2-40B4-BE49-F238E27FC236}">
                <a16:creationId xmlns:a16="http://schemas.microsoft.com/office/drawing/2014/main" id="{A4B42FF6-EA6A-7949-AA15-2F98D96C042C}"/>
              </a:ext>
            </a:extLst>
          </p:cNvPr>
          <p:cNvSpPr>
            <a:spLocks noGrp="1"/>
          </p:cNvSpPr>
          <p:nvPr>
            <p:ph type="title"/>
          </p:nvPr>
        </p:nvSpPr>
        <p:spPr>
          <a:xfrm>
            <a:off x="335262" y="1943341"/>
            <a:ext cx="3937220" cy="2131828"/>
          </a:xfrm>
        </p:spPr>
        <p:txBody>
          <a:bodyPr vert="horz" lIns="91440" tIns="45720" rIns="91440" bIns="45720" rtlCol="0" anchor="b" anchorCtr="0">
            <a:normAutofit/>
          </a:bodyPr>
          <a:lstStyle/>
          <a:p>
            <a:r>
              <a:rPr lang="en-US" sz="4400" kern="1200" dirty="0">
                <a:ea typeface="+mj-ea"/>
                <a:cs typeface="+mj-cs"/>
              </a:rPr>
              <a:t>Research Computing</a:t>
            </a:r>
          </a:p>
        </p:txBody>
      </p:sp>
    </p:spTree>
    <p:extLst>
      <p:ext uri="{BB962C8B-B14F-4D97-AF65-F5344CB8AC3E}">
        <p14:creationId xmlns:p14="http://schemas.microsoft.com/office/powerpoint/2010/main" val="3582438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a:extLst>
              <a:ext uri="{FF2B5EF4-FFF2-40B4-BE49-F238E27FC236}">
                <a16:creationId xmlns:a16="http://schemas.microsoft.com/office/drawing/2014/main" id="{E2BC50E0-605C-6C4F-8D59-5D0203FE7B4D}"/>
              </a:ext>
            </a:extLst>
          </p:cNvPr>
          <p:cNvSpPr txBox="1"/>
          <p:nvPr/>
        </p:nvSpPr>
        <p:spPr>
          <a:xfrm>
            <a:off x="6329100" y="223802"/>
            <a:ext cx="1868973" cy="400110"/>
          </a:xfrm>
          <a:prstGeom prst="rect">
            <a:avLst/>
          </a:prstGeom>
          <a:noFill/>
        </p:spPr>
        <p:txBody>
          <a:bodyPr wrap="none" rtlCol="0">
            <a:spAutoFit/>
          </a:bodyPr>
          <a:lstStyle/>
          <a:p>
            <a:pPr algn="ctr"/>
            <a:r>
              <a:rPr lang="en-US" sz="2000" dirty="0">
                <a:solidFill>
                  <a:schemeClr val="bg1"/>
                </a:solidFill>
              </a:rPr>
              <a:t>Lab Instruments</a:t>
            </a:r>
          </a:p>
        </p:txBody>
      </p:sp>
      <p:pic>
        <p:nvPicPr>
          <p:cNvPr id="69" name="Picture 68" descr="findingData.jpg">
            <a:extLst>
              <a:ext uri="{FF2B5EF4-FFF2-40B4-BE49-F238E27FC236}">
                <a16:creationId xmlns:a16="http://schemas.microsoft.com/office/drawing/2014/main" id="{D8EB3D2D-3D4B-0D4F-80CC-B90498B3AD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8778" y="3259058"/>
            <a:ext cx="2399974" cy="1597073"/>
          </a:xfrm>
          <a:prstGeom prst="rect">
            <a:avLst/>
          </a:prstGeom>
        </p:spPr>
      </p:pic>
      <p:sp>
        <p:nvSpPr>
          <p:cNvPr id="55" name="TextBox 54">
            <a:extLst>
              <a:ext uri="{FF2B5EF4-FFF2-40B4-BE49-F238E27FC236}">
                <a16:creationId xmlns:a16="http://schemas.microsoft.com/office/drawing/2014/main" id="{51D3194C-C534-DA44-A33B-3378907F3B6E}"/>
              </a:ext>
            </a:extLst>
          </p:cNvPr>
          <p:cNvSpPr txBox="1"/>
          <p:nvPr/>
        </p:nvSpPr>
        <p:spPr>
          <a:xfrm>
            <a:off x="9363775" y="6107763"/>
            <a:ext cx="2390719" cy="400110"/>
          </a:xfrm>
          <a:prstGeom prst="rect">
            <a:avLst/>
          </a:prstGeom>
          <a:noFill/>
        </p:spPr>
        <p:txBody>
          <a:bodyPr wrap="none" rtlCol="0">
            <a:spAutoFit/>
          </a:bodyPr>
          <a:lstStyle/>
          <a:p>
            <a:r>
              <a:rPr lang="en-US" sz="2000" dirty="0">
                <a:solidFill>
                  <a:schemeClr val="bg1"/>
                </a:solidFill>
              </a:rPr>
              <a:t>High-speed networks</a:t>
            </a:r>
          </a:p>
        </p:txBody>
      </p:sp>
      <p:sp>
        <p:nvSpPr>
          <p:cNvPr id="57" name="TextBox 56">
            <a:extLst>
              <a:ext uri="{FF2B5EF4-FFF2-40B4-BE49-F238E27FC236}">
                <a16:creationId xmlns:a16="http://schemas.microsoft.com/office/drawing/2014/main" id="{D6FC709B-7C88-6E4B-A2D6-4F10E1E319F3}"/>
              </a:ext>
            </a:extLst>
          </p:cNvPr>
          <p:cNvSpPr txBox="1"/>
          <p:nvPr/>
        </p:nvSpPr>
        <p:spPr>
          <a:xfrm>
            <a:off x="6245037" y="6392285"/>
            <a:ext cx="3043734" cy="400110"/>
          </a:xfrm>
          <a:prstGeom prst="rect">
            <a:avLst/>
          </a:prstGeom>
          <a:noFill/>
        </p:spPr>
        <p:txBody>
          <a:bodyPr wrap="square" rtlCol="0">
            <a:spAutoFit/>
          </a:bodyPr>
          <a:lstStyle/>
          <a:p>
            <a:pPr algn="ctr"/>
            <a:r>
              <a:rPr lang="en-US" sz="2000" dirty="0">
                <a:solidFill>
                  <a:schemeClr val="bg1"/>
                </a:solidFill>
              </a:rPr>
              <a:t>Research Software</a:t>
            </a:r>
          </a:p>
        </p:txBody>
      </p:sp>
      <p:sp>
        <p:nvSpPr>
          <p:cNvPr id="61" name="TextBox 60">
            <a:extLst>
              <a:ext uri="{FF2B5EF4-FFF2-40B4-BE49-F238E27FC236}">
                <a16:creationId xmlns:a16="http://schemas.microsoft.com/office/drawing/2014/main" id="{292D35FF-66C2-C446-95D0-AB742A26CDA7}"/>
              </a:ext>
            </a:extLst>
          </p:cNvPr>
          <p:cNvSpPr txBox="1"/>
          <p:nvPr/>
        </p:nvSpPr>
        <p:spPr>
          <a:xfrm>
            <a:off x="9315646" y="224298"/>
            <a:ext cx="1971950" cy="707886"/>
          </a:xfrm>
          <a:prstGeom prst="rect">
            <a:avLst/>
          </a:prstGeom>
          <a:noFill/>
        </p:spPr>
        <p:txBody>
          <a:bodyPr wrap="none" rtlCol="0">
            <a:spAutoFit/>
          </a:bodyPr>
          <a:lstStyle/>
          <a:p>
            <a:pPr algn="ctr"/>
            <a:r>
              <a:rPr lang="en-US" sz="2000" dirty="0">
                <a:solidFill>
                  <a:schemeClr val="bg1"/>
                </a:solidFill>
              </a:rPr>
              <a:t>Web-based </a:t>
            </a:r>
          </a:p>
          <a:p>
            <a:pPr algn="ctr"/>
            <a:r>
              <a:rPr lang="en-US" sz="2000" dirty="0">
                <a:solidFill>
                  <a:schemeClr val="bg1"/>
                </a:solidFill>
              </a:rPr>
              <a:t>agile frameworks</a:t>
            </a:r>
          </a:p>
        </p:txBody>
      </p:sp>
      <p:sp>
        <p:nvSpPr>
          <p:cNvPr id="62" name="TextBox 61">
            <a:extLst>
              <a:ext uri="{FF2B5EF4-FFF2-40B4-BE49-F238E27FC236}">
                <a16:creationId xmlns:a16="http://schemas.microsoft.com/office/drawing/2014/main" id="{A0EADA6E-BB1C-EA47-959B-422657A1A709}"/>
              </a:ext>
            </a:extLst>
          </p:cNvPr>
          <p:cNvSpPr txBox="1"/>
          <p:nvPr/>
        </p:nvSpPr>
        <p:spPr>
          <a:xfrm>
            <a:off x="9298750" y="2193154"/>
            <a:ext cx="2893036" cy="707886"/>
          </a:xfrm>
          <a:prstGeom prst="rect">
            <a:avLst/>
          </a:prstGeom>
          <a:noFill/>
        </p:spPr>
        <p:txBody>
          <a:bodyPr wrap="none" rtlCol="0">
            <a:spAutoFit/>
          </a:bodyPr>
          <a:lstStyle/>
          <a:p>
            <a:pPr algn="ctr"/>
            <a:r>
              <a:rPr lang="en-US" sz="2000" dirty="0">
                <a:solidFill>
                  <a:schemeClr val="bg1"/>
                </a:solidFill>
              </a:rPr>
              <a:t>Distributed data and </a:t>
            </a:r>
          </a:p>
          <a:p>
            <a:pPr algn="ctr"/>
            <a:r>
              <a:rPr lang="en-US" sz="2000" dirty="0">
                <a:solidFill>
                  <a:schemeClr val="bg1"/>
                </a:solidFill>
              </a:rPr>
              <a:t>computing infrastructures</a:t>
            </a:r>
          </a:p>
        </p:txBody>
      </p:sp>
      <p:pic>
        <p:nvPicPr>
          <p:cNvPr id="71" name="Picture 70" descr="A person in a space suit&#10;&#10;Description automatically generated with low confidence">
            <a:extLst>
              <a:ext uri="{FF2B5EF4-FFF2-40B4-BE49-F238E27FC236}">
                <a16:creationId xmlns:a16="http://schemas.microsoft.com/office/drawing/2014/main" id="{72CE273D-8247-7B46-92FC-9148CB2F214F}"/>
              </a:ext>
            </a:extLst>
          </p:cNvPr>
          <p:cNvPicPr>
            <a:picLocks noChangeAspect="1"/>
          </p:cNvPicPr>
          <p:nvPr/>
        </p:nvPicPr>
        <p:blipFill>
          <a:blip r:embed="rId3"/>
          <a:stretch>
            <a:fillRect/>
          </a:stretch>
        </p:blipFill>
        <p:spPr>
          <a:xfrm>
            <a:off x="5958096" y="623912"/>
            <a:ext cx="2504613" cy="1408845"/>
          </a:xfrm>
          <a:prstGeom prst="rect">
            <a:avLst/>
          </a:prstGeom>
        </p:spPr>
      </p:pic>
      <p:pic>
        <p:nvPicPr>
          <p:cNvPr id="64" name="Picture 63" descr="minion.jpg">
            <a:extLst>
              <a:ext uri="{FF2B5EF4-FFF2-40B4-BE49-F238E27FC236}">
                <a16:creationId xmlns:a16="http://schemas.microsoft.com/office/drawing/2014/main" id="{E3B9D3F1-FFBC-944D-90E9-AE9FA14A54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7912" y="1679496"/>
            <a:ext cx="1683235" cy="930796"/>
          </a:xfrm>
          <a:prstGeom prst="rect">
            <a:avLst/>
          </a:prstGeom>
        </p:spPr>
      </p:pic>
      <p:sp>
        <p:nvSpPr>
          <p:cNvPr id="70" name="TextBox 69">
            <a:extLst>
              <a:ext uri="{FF2B5EF4-FFF2-40B4-BE49-F238E27FC236}">
                <a16:creationId xmlns:a16="http://schemas.microsoft.com/office/drawing/2014/main" id="{8BFA1B59-5948-AF4D-B64D-D9797CDD0589}"/>
              </a:ext>
            </a:extLst>
          </p:cNvPr>
          <p:cNvSpPr txBox="1"/>
          <p:nvPr/>
        </p:nvSpPr>
        <p:spPr>
          <a:xfrm>
            <a:off x="5010257" y="2633536"/>
            <a:ext cx="3153557" cy="707886"/>
          </a:xfrm>
          <a:prstGeom prst="rect">
            <a:avLst/>
          </a:prstGeom>
          <a:noFill/>
        </p:spPr>
        <p:txBody>
          <a:bodyPr wrap="none" rtlCol="0">
            <a:spAutoFit/>
          </a:bodyPr>
          <a:lstStyle/>
          <a:p>
            <a:pPr algn="ctr"/>
            <a:r>
              <a:rPr lang="en-US" sz="2000" dirty="0">
                <a:solidFill>
                  <a:schemeClr val="bg1"/>
                </a:solidFill>
              </a:rPr>
              <a:t>Data and Compute-intensive</a:t>
            </a:r>
          </a:p>
          <a:p>
            <a:pPr algn="ctr"/>
            <a:r>
              <a:rPr lang="en-US" sz="2000" dirty="0">
                <a:solidFill>
                  <a:schemeClr val="bg1"/>
                </a:solidFill>
              </a:rPr>
              <a:t>Problems</a:t>
            </a:r>
          </a:p>
        </p:txBody>
      </p:sp>
      <p:pic>
        <p:nvPicPr>
          <p:cNvPr id="6" name="Picture 5" descr="A screenshot of a computer&#10;&#10;Description automatically generated with medium confidence">
            <a:extLst>
              <a:ext uri="{FF2B5EF4-FFF2-40B4-BE49-F238E27FC236}">
                <a16:creationId xmlns:a16="http://schemas.microsoft.com/office/drawing/2014/main" id="{ED13783A-836F-8E4D-B525-FB6D067E7267}"/>
              </a:ext>
            </a:extLst>
          </p:cNvPr>
          <p:cNvPicPr>
            <a:picLocks noChangeAspect="1"/>
          </p:cNvPicPr>
          <p:nvPr/>
        </p:nvPicPr>
        <p:blipFill>
          <a:blip r:embed="rId5"/>
          <a:stretch>
            <a:fillRect/>
          </a:stretch>
        </p:blipFill>
        <p:spPr>
          <a:xfrm>
            <a:off x="6583080" y="5088963"/>
            <a:ext cx="2327359" cy="1303321"/>
          </a:xfrm>
          <a:prstGeom prst="rect">
            <a:avLst/>
          </a:prstGeom>
        </p:spPr>
      </p:pic>
      <p:pic>
        <p:nvPicPr>
          <p:cNvPr id="9" name="Picture 8" descr="A picture containing diagram&#10;&#10;Description automatically generated">
            <a:extLst>
              <a:ext uri="{FF2B5EF4-FFF2-40B4-BE49-F238E27FC236}">
                <a16:creationId xmlns:a16="http://schemas.microsoft.com/office/drawing/2014/main" id="{2040F7B3-5D5B-2F4A-8CA6-EFFEDFFF044F}"/>
              </a:ext>
            </a:extLst>
          </p:cNvPr>
          <p:cNvPicPr>
            <a:picLocks noChangeAspect="1"/>
          </p:cNvPicPr>
          <p:nvPr/>
        </p:nvPicPr>
        <p:blipFill>
          <a:blip r:embed="rId6"/>
          <a:stretch>
            <a:fillRect/>
          </a:stretch>
        </p:blipFill>
        <p:spPr>
          <a:xfrm>
            <a:off x="9454843" y="4704457"/>
            <a:ext cx="2109691" cy="1401328"/>
          </a:xfrm>
          <a:prstGeom prst="rect">
            <a:avLst/>
          </a:prstGeom>
        </p:spPr>
      </p:pic>
      <p:pic>
        <p:nvPicPr>
          <p:cNvPr id="53" name="Picture 52">
            <a:extLst>
              <a:ext uri="{FF2B5EF4-FFF2-40B4-BE49-F238E27FC236}">
                <a16:creationId xmlns:a16="http://schemas.microsoft.com/office/drawing/2014/main" id="{AA54CBA6-D846-5049-B438-7788E6C0AD8A}"/>
              </a:ext>
            </a:extLst>
          </p:cNvPr>
          <p:cNvPicPr>
            <a:picLocks noChangeAspect="1"/>
          </p:cNvPicPr>
          <p:nvPr/>
        </p:nvPicPr>
        <p:blipFill>
          <a:blip r:embed="rId7"/>
          <a:stretch>
            <a:fillRect/>
          </a:stretch>
        </p:blipFill>
        <p:spPr>
          <a:xfrm>
            <a:off x="9315263" y="2927265"/>
            <a:ext cx="2825073" cy="1368669"/>
          </a:xfrm>
          <a:prstGeom prst="rect">
            <a:avLst/>
          </a:prstGeom>
        </p:spPr>
      </p:pic>
      <p:pic>
        <p:nvPicPr>
          <p:cNvPr id="63" name="Picture 62" descr="A picture containing text&#10;&#10;Description automatically generated">
            <a:extLst>
              <a:ext uri="{FF2B5EF4-FFF2-40B4-BE49-F238E27FC236}">
                <a16:creationId xmlns:a16="http://schemas.microsoft.com/office/drawing/2014/main" id="{2B1DE9B5-15E8-A347-A98D-BCC645DC0AC7}"/>
              </a:ext>
            </a:extLst>
          </p:cNvPr>
          <p:cNvPicPr>
            <a:picLocks noChangeAspect="1"/>
          </p:cNvPicPr>
          <p:nvPr/>
        </p:nvPicPr>
        <p:blipFill>
          <a:blip r:embed="rId8"/>
          <a:stretch>
            <a:fillRect/>
          </a:stretch>
        </p:blipFill>
        <p:spPr>
          <a:xfrm>
            <a:off x="9338633" y="916918"/>
            <a:ext cx="1925976" cy="1204057"/>
          </a:xfrm>
          <a:prstGeom prst="rect">
            <a:avLst/>
          </a:prstGeom>
        </p:spPr>
      </p:pic>
      <p:pic>
        <p:nvPicPr>
          <p:cNvPr id="22" name="Picture 21" descr="einsteinhappy.jpg">
            <a:extLst>
              <a:ext uri="{FF2B5EF4-FFF2-40B4-BE49-F238E27FC236}">
                <a16:creationId xmlns:a16="http://schemas.microsoft.com/office/drawing/2014/main" id="{BDD99AFC-1827-B84B-987E-E9B56E0386C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30810" y="2543816"/>
            <a:ext cx="3340100" cy="2438400"/>
          </a:xfrm>
          <a:prstGeom prst="rect">
            <a:avLst/>
          </a:prstGeom>
        </p:spPr>
      </p:pic>
      <p:sp>
        <p:nvSpPr>
          <p:cNvPr id="23" name="Title 6">
            <a:extLst>
              <a:ext uri="{FF2B5EF4-FFF2-40B4-BE49-F238E27FC236}">
                <a16:creationId xmlns:a16="http://schemas.microsoft.com/office/drawing/2014/main" id="{3C8AF0BF-1A42-E04B-875F-50F276D5BBD7}"/>
              </a:ext>
            </a:extLst>
          </p:cNvPr>
          <p:cNvSpPr>
            <a:spLocks noGrp="1"/>
          </p:cNvSpPr>
          <p:nvPr>
            <p:ph type="title"/>
          </p:nvPr>
        </p:nvSpPr>
        <p:spPr>
          <a:xfrm>
            <a:off x="335262" y="1943341"/>
            <a:ext cx="3937220" cy="2131828"/>
          </a:xfrm>
        </p:spPr>
        <p:txBody>
          <a:bodyPr vert="horz" lIns="91440" tIns="45720" rIns="91440" bIns="45720" rtlCol="0" anchor="b" anchorCtr="0">
            <a:normAutofit/>
          </a:bodyPr>
          <a:lstStyle/>
          <a:p>
            <a:r>
              <a:rPr lang="en-US" sz="4400" kern="1200" dirty="0">
                <a:ea typeface="+mj-ea"/>
                <a:cs typeface="+mj-cs"/>
              </a:rPr>
              <a:t>Research Computing</a:t>
            </a:r>
          </a:p>
        </p:txBody>
      </p:sp>
    </p:spTree>
    <p:extLst>
      <p:ext uri="{BB962C8B-B14F-4D97-AF65-F5344CB8AC3E}">
        <p14:creationId xmlns:p14="http://schemas.microsoft.com/office/powerpoint/2010/main" val="4014076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Inhaltsplatzhalter 7">
            <a:extLst>
              <a:ext uri="{FF2B5EF4-FFF2-40B4-BE49-F238E27FC236}">
                <a16:creationId xmlns:a16="http://schemas.microsoft.com/office/drawing/2014/main" id="{F1919565-E08E-0145-BAE6-2715EDAB414A}"/>
              </a:ext>
            </a:extLst>
          </p:cNvPr>
          <p:cNvSpPr txBox="1">
            <a:spLocks/>
          </p:cNvSpPr>
          <p:nvPr/>
        </p:nvSpPr>
        <p:spPr>
          <a:xfrm>
            <a:off x="155448" y="899120"/>
            <a:ext cx="8836152" cy="5410200"/>
          </a:xfrm>
          <a:prstGeom prst="rect">
            <a:avLst/>
          </a:prstGeom>
        </p:spPr>
        <p:txBody>
          <a:bodyPr vert="horz" lIns="91440" tIns="45720" rIns="91440" bIns="45720" rtlCol="0">
            <a:normAutofit/>
          </a:bodyPr>
          <a:lstStyle/>
          <a:p>
            <a:pPr marL="342900" indent="-342900">
              <a:spcBef>
                <a:spcPct val="20000"/>
              </a:spcBef>
              <a:buFont typeface="Arial"/>
              <a:buChar char="•"/>
              <a:defRPr/>
            </a:pPr>
            <a:endParaRPr lang="en-US" sz="2800" dirty="0">
              <a:solidFill>
                <a:schemeClr val="bg1"/>
              </a:solidFill>
              <a:latin typeface="Calibri"/>
            </a:endParaRPr>
          </a:p>
        </p:txBody>
      </p:sp>
      <p:sp>
        <p:nvSpPr>
          <p:cNvPr id="10" name="Inhaltsplatzhalter 7">
            <a:extLst>
              <a:ext uri="{FF2B5EF4-FFF2-40B4-BE49-F238E27FC236}">
                <a16:creationId xmlns:a16="http://schemas.microsoft.com/office/drawing/2014/main" id="{395BC62F-C995-E840-BCCE-C0D63A6D5820}"/>
              </a:ext>
            </a:extLst>
          </p:cNvPr>
          <p:cNvSpPr txBox="1">
            <a:spLocks/>
          </p:cNvSpPr>
          <p:nvPr/>
        </p:nvSpPr>
        <p:spPr>
          <a:xfrm>
            <a:off x="155448" y="899120"/>
            <a:ext cx="8836152" cy="5410200"/>
          </a:xfrm>
          <a:prstGeom prst="rect">
            <a:avLst/>
          </a:prstGeom>
        </p:spPr>
        <p:txBody>
          <a:bodyPr vert="horz" lIns="91440" tIns="45720" rIns="91440" bIns="45720" rtlCol="0">
            <a:normAutofit/>
          </a:bodyPr>
          <a:lstStyle/>
          <a:p>
            <a:pPr marL="342900" indent="-342900">
              <a:spcBef>
                <a:spcPct val="20000"/>
              </a:spcBef>
              <a:buFont typeface="Arial"/>
              <a:buChar char="•"/>
              <a:defRPr/>
            </a:pPr>
            <a:endParaRPr lang="en-US" sz="2800" dirty="0">
              <a:solidFill>
                <a:schemeClr val="bg1"/>
              </a:solidFill>
              <a:latin typeface="Calibri"/>
            </a:endParaRPr>
          </a:p>
        </p:txBody>
      </p:sp>
      <p:pic>
        <p:nvPicPr>
          <p:cNvPr id="14" name="Picture 13" descr="https://lh4.googleusercontent.com/9setAS3z0Twi_J6tLZf-KtBMoJ0fuaksn59zA5b0qLDpsosGNNgNSIoT2vYhIOT94PeRWeC1A4oCNWuzKLq2waL_vkBdOkHTxmlR1s1AITXR5UcSEQe2CtaJa7Cs5WyhmLnyRG-0">
            <a:extLst>
              <a:ext uri="{FF2B5EF4-FFF2-40B4-BE49-F238E27FC236}">
                <a16:creationId xmlns:a16="http://schemas.microsoft.com/office/drawing/2014/main" id="{49E55252-E5E4-174D-B1D5-8E098BB873F1}"/>
              </a:ext>
            </a:extLst>
          </p:cNvPr>
          <p:cNvPicPr/>
          <p:nvPr/>
        </p:nvPicPr>
        <p:blipFill rotWithShape="1">
          <a:blip r:embed="rId2">
            <a:extLst>
              <a:ext uri="{28A0092B-C50C-407E-A947-70E740481C1C}">
                <a14:useLocalDpi xmlns:a14="http://schemas.microsoft.com/office/drawing/2010/main" val="0"/>
              </a:ext>
            </a:extLst>
          </a:blip>
          <a:srcRect l="9701" r="1410"/>
          <a:stretch/>
        </p:blipFill>
        <p:spPr bwMode="auto">
          <a:xfrm>
            <a:off x="4253948" y="2743200"/>
            <a:ext cx="7938052" cy="4114800"/>
          </a:xfrm>
          <a:prstGeom prst="rect">
            <a:avLst/>
          </a:prstGeom>
          <a:noFill/>
        </p:spPr>
      </p:pic>
      <p:sp>
        <p:nvSpPr>
          <p:cNvPr id="5" name="TextBox 4">
            <a:extLst>
              <a:ext uri="{FF2B5EF4-FFF2-40B4-BE49-F238E27FC236}">
                <a16:creationId xmlns:a16="http://schemas.microsoft.com/office/drawing/2014/main" id="{1633A483-F908-404B-AC03-66C08612FBC4}"/>
              </a:ext>
            </a:extLst>
          </p:cNvPr>
          <p:cNvSpPr txBox="1"/>
          <p:nvPr/>
        </p:nvSpPr>
        <p:spPr>
          <a:xfrm>
            <a:off x="9570257" y="6411786"/>
            <a:ext cx="2647904" cy="369332"/>
          </a:xfrm>
          <a:prstGeom prst="rect">
            <a:avLst/>
          </a:prstGeom>
          <a:noFill/>
        </p:spPr>
        <p:txBody>
          <a:bodyPr wrap="none" rtlCol="0">
            <a:spAutoFit/>
          </a:bodyPr>
          <a:lstStyle/>
          <a:p>
            <a:r>
              <a:rPr lang="en-US">
                <a:solidFill>
                  <a:schemeClr val="bg1"/>
                </a:solidFill>
              </a:rPr>
              <a:t>HUBzero users world wide</a:t>
            </a:r>
          </a:p>
        </p:txBody>
      </p:sp>
      <p:sp>
        <p:nvSpPr>
          <p:cNvPr id="37" name="Content Placeholder 3">
            <a:extLst>
              <a:ext uri="{FF2B5EF4-FFF2-40B4-BE49-F238E27FC236}">
                <a16:creationId xmlns:a16="http://schemas.microsoft.com/office/drawing/2014/main" id="{248B2AA6-5643-BA4A-9016-5A5B24C6E3EF}"/>
              </a:ext>
            </a:extLst>
          </p:cNvPr>
          <p:cNvSpPr txBox="1">
            <a:spLocks/>
          </p:cNvSpPr>
          <p:nvPr/>
        </p:nvSpPr>
        <p:spPr>
          <a:xfrm>
            <a:off x="264800" y="3066282"/>
            <a:ext cx="5061352" cy="3784058"/>
          </a:xfrm>
          <a:prstGeom prst="rect">
            <a:avLst/>
          </a:prstGeom>
        </p:spPr>
        <p:txBody>
          <a:bodyPr vert="horz" lIns="91440" tIns="45720" rIns="91440" bIns="45720" rtlCol="0">
            <a:normAutofit/>
          </a:bodyPr>
          <a:lstStyle>
            <a:lvl1pPr marL="284163" indent="-273050" algn="l" defTabSz="914400" rtl="0" eaLnBrk="1" latinLnBrk="0" hangingPunct="1">
              <a:lnSpc>
                <a:spcPct val="100000"/>
              </a:lnSpc>
              <a:spcBef>
                <a:spcPts val="1000"/>
              </a:spcBef>
              <a:buClr>
                <a:schemeClr val="tx2"/>
              </a:buClr>
              <a:buSzPct val="110000"/>
              <a:buFont typeface="Arial" panose="020B0604020202020204" pitchFamily="34" charset="0"/>
              <a:buChar char="•"/>
              <a:defRPr sz="2800" kern="1200">
                <a:solidFill>
                  <a:schemeClr val="tx2"/>
                </a:solidFill>
                <a:latin typeface="+mn-lt"/>
                <a:ea typeface="+mn-ea"/>
                <a:cs typeface="+mn-cs"/>
              </a:defRPr>
            </a:lvl1pPr>
            <a:lvl2pPr marL="630238" indent="-273050" algn="l" defTabSz="914400" rtl="0" eaLnBrk="1" latinLnBrk="0" hangingPunct="1">
              <a:lnSpc>
                <a:spcPct val="100000"/>
              </a:lnSpc>
              <a:spcBef>
                <a:spcPts val="500"/>
              </a:spcBef>
              <a:buClr>
                <a:schemeClr val="tx2"/>
              </a:buClr>
              <a:buSzPct val="110000"/>
              <a:buFont typeface="Arial" panose="020B0604020202020204" pitchFamily="34" charset="0"/>
              <a:buChar char="•"/>
              <a:defRPr sz="2400" kern="1200">
                <a:solidFill>
                  <a:schemeClr val="tx2"/>
                </a:solidFill>
                <a:latin typeface="+mn-lt"/>
                <a:ea typeface="+mn-ea"/>
                <a:cs typeface="+mn-cs"/>
              </a:defRPr>
            </a:lvl2pPr>
            <a:lvl3pPr marL="968375" indent="-273050" algn="l" defTabSz="914400" rtl="0" eaLnBrk="1" latinLnBrk="0" hangingPunct="1">
              <a:lnSpc>
                <a:spcPct val="100000"/>
              </a:lnSpc>
              <a:spcBef>
                <a:spcPts val="500"/>
              </a:spcBef>
              <a:buClr>
                <a:schemeClr val="tx2"/>
              </a:buClr>
              <a:buSzPct val="110000"/>
              <a:buFont typeface="Arial" panose="020B0604020202020204" pitchFamily="34" charset="0"/>
              <a:buChar char="•"/>
              <a:defRPr sz="2000" kern="1200">
                <a:solidFill>
                  <a:schemeClr val="tx2"/>
                </a:solidFill>
                <a:latin typeface="+mn-lt"/>
                <a:ea typeface="+mn-ea"/>
                <a:cs typeface="+mn-cs"/>
              </a:defRPr>
            </a:lvl3pPr>
            <a:lvl4pPr marL="1260475" indent="-273050" algn="l" defTabSz="914400" rtl="0" eaLnBrk="1" latinLnBrk="0" hangingPunct="1">
              <a:lnSpc>
                <a:spcPct val="100000"/>
              </a:lnSpc>
              <a:spcBef>
                <a:spcPts val="500"/>
              </a:spcBef>
              <a:buClr>
                <a:schemeClr val="tx2"/>
              </a:buClr>
              <a:buSzPct val="110000"/>
              <a:buFont typeface="Arial" panose="020B0604020202020204" pitchFamily="34" charset="0"/>
              <a:buChar char="•"/>
              <a:defRPr sz="1800" kern="1200">
                <a:solidFill>
                  <a:schemeClr val="tx2"/>
                </a:solidFill>
                <a:latin typeface="+mn-lt"/>
                <a:ea typeface="+mn-ea"/>
                <a:cs typeface="+mn-cs"/>
              </a:defRPr>
            </a:lvl4pPr>
            <a:lvl5pPr marL="1598613" indent="-273050" algn="l" defTabSz="914400" rtl="0" eaLnBrk="1" latinLnBrk="0" hangingPunct="1">
              <a:lnSpc>
                <a:spcPct val="100000"/>
              </a:lnSpc>
              <a:spcBef>
                <a:spcPts val="500"/>
              </a:spcBef>
              <a:buClr>
                <a:schemeClr val="tx2"/>
              </a:buClr>
              <a:buSzPct val="110000"/>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None/>
            </a:pPr>
            <a:endParaRPr lang="en-US" b="1">
              <a:solidFill>
                <a:schemeClr val="bg1"/>
              </a:solidFill>
            </a:endParaRPr>
          </a:p>
          <a:p>
            <a:pPr marL="0" indent="0">
              <a:lnSpc>
                <a:spcPct val="90000"/>
              </a:lnSpc>
              <a:buNone/>
            </a:pPr>
            <a:r>
              <a:rPr lang="en-US" b="1">
                <a:solidFill>
                  <a:schemeClr val="bg1"/>
                </a:solidFill>
              </a:rPr>
              <a:t>Lessons learned: </a:t>
            </a:r>
          </a:p>
          <a:p>
            <a:pPr marL="0" indent="0">
              <a:lnSpc>
                <a:spcPct val="90000"/>
              </a:lnSpc>
              <a:buNone/>
            </a:pPr>
            <a:r>
              <a:rPr lang="en-US" b="1">
                <a:solidFill>
                  <a:schemeClr val="bg1"/>
                </a:solidFill>
              </a:rPr>
              <a:t>Approaches should be technology agnostic, using APIs and standard web technologies OR deliver a complete solution </a:t>
            </a:r>
            <a:br>
              <a:rPr lang="en-US" b="1">
                <a:solidFill>
                  <a:schemeClr val="bg1"/>
                </a:solidFill>
              </a:rPr>
            </a:br>
            <a:endParaRPr lang="en-US" b="1">
              <a:solidFill>
                <a:schemeClr val="bg1"/>
              </a:solidFill>
            </a:endParaRPr>
          </a:p>
          <a:p>
            <a:pPr marL="0" indent="0">
              <a:lnSpc>
                <a:spcPct val="90000"/>
              </a:lnSpc>
              <a:buNone/>
            </a:pPr>
            <a:r>
              <a:rPr lang="en-US" b="1">
                <a:solidFill>
                  <a:schemeClr val="bg1"/>
                </a:solidFill>
              </a:rPr>
              <a:t>Community Engagement is key</a:t>
            </a:r>
          </a:p>
          <a:p>
            <a:pPr marL="11113" indent="-228600">
              <a:lnSpc>
                <a:spcPct val="90000"/>
              </a:lnSpc>
            </a:pPr>
            <a:endParaRPr lang="en-US" sz="700">
              <a:solidFill>
                <a:schemeClr val="bg1"/>
              </a:solidFill>
            </a:endParaRPr>
          </a:p>
        </p:txBody>
      </p:sp>
      <p:sp>
        <p:nvSpPr>
          <p:cNvPr id="12" name="Rectangle 11">
            <a:extLst>
              <a:ext uri="{FF2B5EF4-FFF2-40B4-BE49-F238E27FC236}">
                <a16:creationId xmlns:a16="http://schemas.microsoft.com/office/drawing/2014/main" id="{300DF1E4-EA61-7148-B886-AEA4F603F4DA}"/>
              </a:ext>
            </a:extLst>
          </p:cNvPr>
          <p:cNvSpPr/>
          <p:nvPr/>
        </p:nvSpPr>
        <p:spPr>
          <a:xfrm>
            <a:off x="827089" y="949921"/>
            <a:ext cx="11209463" cy="2086725"/>
          </a:xfrm>
          <a:prstGeom prst="rect">
            <a:avLst/>
          </a:prstGeom>
        </p:spPr>
        <p:txBody>
          <a:bodyPr wrap="square">
            <a:spAutoFit/>
          </a:bodyPr>
          <a:lstStyle/>
          <a:p>
            <a:pPr marL="228600" indent="-457200">
              <a:lnSpc>
                <a:spcPct val="90000"/>
              </a:lnSpc>
              <a:buFont typeface="Arial" panose="020B0604020202020204" pitchFamily="34" charset="0"/>
              <a:buChar char="•"/>
            </a:pPr>
            <a:r>
              <a:rPr lang="en-US" sz="2400">
                <a:solidFill>
                  <a:schemeClr val="bg1"/>
                </a:solidFill>
              </a:rPr>
              <a:t>Widely used complete frameworks (HUBzero, Galaxy, Globus Data Portal, etc.) </a:t>
            </a:r>
          </a:p>
          <a:p>
            <a:pPr marL="228600" indent="-457200">
              <a:lnSpc>
                <a:spcPct val="90000"/>
              </a:lnSpc>
              <a:buFont typeface="Arial" panose="020B0604020202020204" pitchFamily="34" charset="0"/>
              <a:buChar char="•"/>
            </a:pPr>
            <a:r>
              <a:rPr lang="en-US" sz="2400">
                <a:solidFill>
                  <a:schemeClr val="bg1"/>
                </a:solidFill>
              </a:rPr>
              <a:t>RESTful APIs and support of multiple programming languages in widely used  </a:t>
            </a:r>
            <a:br>
              <a:rPr lang="en-US" sz="2400">
                <a:solidFill>
                  <a:schemeClr val="bg1"/>
                </a:solidFill>
              </a:rPr>
            </a:br>
            <a:r>
              <a:rPr lang="en-US" sz="2400">
                <a:solidFill>
                  <a:schemeClr val="bg1"/>
                </a:solidFill>
              </a:rPr>
              <a:t>   frameworks (Apache Airavata, TAPIS, etc.)</a:t>
            </a:r>
          </a:p>
          <a:p>
            <a:pPr marL="228600" indent="-457200">
              <a:lnSpc>
                <a:spcPct val="90000"/>
              </a:lnSpc>
              <a:buFont typeface="Arial" panose="020B0604020202020204" pitchFamily="34" charset="0"/>
              <a:buChar char="•"/>
            </a:pPr>
            <a:r>
              <a:rPr lang="en-US" sz="2400">
                <a:solidFill>
                  <a:schemeClr val="bg1"/>
                </a:solidFill>
              </a:rPr>
              <a:t>Reused interface implementations (CIPRES, etc.)</a:t>
            </a:r>
          </a:p>
          <a:p>
            <a:pPr marL="228600" indent="-457200">
              <a:lnSpc>
                <a:spcPct val="90000"/>
              </a:lnSpc>
              <a:buFont typeface="Arial" panose="020B0604020202020204" pitchFamily="34" charset="0"/>
              <a:buChar char="•"/>
            </a:pPr>
            <a:r>
              <a:rPr lang="en-US" sz="2400">
                <a:solidFill>
                  <a:schemeClr val="bg1"/>
                </a:solidFill>
              </a:rPr>
              <a:t>Science gateways as a service with provision of hardware in the background </a:t>
            </a:r>
            <a:br>
              <a:rPr lang="en-US" sz="2400">
                <a:solidFill>
                  <a:schemeClr val="bg1"/>
                </a:solidFill>
              </a:rPr>
            </a:br>
            <a:r>
              <a:rPr lang="en-US" sz="2400">
                <a:solidFill>
                  <a:schemeClr val="bg1"/>
                </a:solidFill>
              </a:rPr>
              <a:t>  (SciGap, etc.)</a:t>
            </a:r>
          </a:p>
        </p:txBody>
      </p:sp>
      <p:sp>
        <p:nvSpPr>
          <p:cNvPr id="16" name="Title 6">
            <a:extLst>
              <a:ext uri="{FF2B5EF4-FFF2-40B4-BE49-F238E27FC236}">
                <a16:creationId xmlns:a16="http://schemas.microsoft.com/office/drawing/2014/main" id="{2EA390C9-6870-6C41-9CB6-2FFDD91B2754}"/>
              </a:ext>
            </a:extLst>
          </p:cNvPr>
          <p:cNvSpPr txBox="1">
            <a:spLocks/>
          </p:cNvSpPr>
          <p:nvPr/>
        </p:nvSpPr>
        <p:spPr>
          <a:xfrm>
            <a:off x="596106" y="201414"/>
            <a:ext cx="8836151" cy="1343026"/>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4400" b="1">
                <a:solidFill>
                  <a:schemeClr val="bg1"/>
                </a:solidFill>
              </a:rPr>
              <a:t>Science Gateway Technologies</a:t>
            </a:r>
            <a:br>
              <a:rPr lang="en-US" sz="4400" b="1">
                <a:solidFill>
                  <a:schemeClr val="bg1"/>
                </a:solidFill>
              </a:rPr>
            </a:br>
            <a:endParaRPr lang="en-US" sz="4400" b="1">
              <a:solidFill>
                <a:schemeClr val="bg1"/>
              </a:solidFill>
            </a:endParaRPr>
          </a:p>
        </p:txBody>
      </p:sp>
    </p:spTree>
    <p:extLst>
      <p:ext uri="{BB962C8B-B14F-4D97-AF65-F5344CB8AC3E}">
        <p14:creationId xmlns:p14="http://schemas.microsoft.com/office/powerpoint/2010/main" val="2739384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FEDE913-710D-2E4D-8C81-373027701217}"/>
              </a:ext>
            </a:extLst>
          </p:cNvPr>
          <p:cNvSpPr>
            <a:spLocks noGrp="1"/>
          </p:cNvSpPr>
          <p:nvPr>
            <p:ph type="title"/>
          </p:nvPr>
        </p:nvSpPr>
        <p:spPr>
          <a:xfrm>
            <a:off x="328384" y="594692"/>
            <a:ext cx="3937220" cy="3331597"/>
          </a:xfrm>
        </p:spPr>
        <p:txBody>
          <a:bodyPr vert="horz" lIns="91440" tIns="45720" rIns="91440" bIns="45720" rtlCol="0" anchor="b" anchorCtr="0">
            <a:normAutofit/>
          </a:bodyPr>
          <a:lstStyle/>
          <a:p>
            <a:r>
              <a:rPr lang="en-US" sz="4400" kern="1200" dirty="0">
                <a:ea typeface="+mj-ea"/>
                <a:cs typeface="+mj-cs"/>
              </a:rPr>
              <a:t>Science Gateways – Involved Concepts</a:t>
            </a:r>
          </a:p>
        </p:txBody>
      </p:sp>
      <p:graphicFrame>
        <p:nvGraphicFramePr>
          <p:cNvPr id="20" name="Text Placeholder 8">
            <a:extLst>
              <a:ext uri="{FF2B5EF4-FFF2-40B4-BE49-F238E27FC236}">
                <a16:creationId xmlns:a16="http://schemas.microsoft.com/office/drawing/2014/main" id="{3751666E-4634-42A0-A3EA-CCB7E1FE81A4}"/>
              </a:ext>
            </a:extLst>
          </p:cNvPr>
          <p:cNvGraphicFramePr/>
          <p:nvPr/>
        </p:nvGraphicFramePr>
        <p:xfrm>
          <a:off x="6035039" y="314075"/>
          <a:ext cx="5394960" cy="44924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6" name="Google Shape;302;p36">
            <a:extLst>
              <a:ext uri="{FF2B5EF4-FFF2-40B4-BE49-F238E27FC236}">
                <a16:creationId xmlns:a16="http://schemas.microsoft.com/office/drawing/2014/main" id="{0522EC65-14D8-9045-B7BF-AF56886A33A9}"/>
              </a:ext>
            </a:extLst>
          </p:cNvPr>
          <p:cNvPicPr preferRelativeResize="0"/>
          <p:nvPr/>
        </p:nvPicPr>
        <p:blipFill>
          <a:blip r:embed="rId7">
            <a:alphaModFix/>
          </a:blip>
          <a:stretch>
            <a:fillRect/>
          </a:stretch>
        </p:blipFill>
        <p:spPr>
          <a:xfrm>
            <a:off x="7144603" y="4806562"/>
            <a:ext cx="3471010" cy="2051438"/>
          </a:xfrm>
          <a:prstGeom prst="rect">
            <a:avLst/>
          </a:prstGeom>
          <a:noFill/>
          <a:ln>
            <a:noFill/>
          </a:ln>
        </p:spPr>
      </p:pic>
    </p:spTree>
    <p:extLst>
      <p:ext uri="{BB962C8B-B14F-4D97-AF65-F5344CB8AC3E}">
        <p14:creationId xmlns:p14="http://schemas.microsoft.com/office/powerpoint/2010/main" val="1748748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6">
            <a:extLst>
              <a:ext uri="{FF2B5EF4-FFF2-40B4-BE49-F238E27FC236}">
                <a16:creationId xmlns:a16="http://schemas.microsoft.com/office/drawing/2014/main" id="{FD69BEBF-01F8-6149-84D3-48B58ED08045}"/>
              </a:ext>
            </a:extLst>
          </p:cNvPr>
          <p:cNvSpPr>
            <a:spLocks noGrp="1"/>
          </p:cNvSpPr>
          <p:nvPr>
            <p:ph type="title"/>
          </p:nvPr>
        </p:nvSpPr>
        <p:spPr>
          <a:xfrm>
            <a:off x="4453501" y="0"/>
            <a:ext cx="3381668" cy="1871206"/>
          </a:xfrm>
        </p:spPr>
        <p:txBody>
          <a:bodyPr vert="horz" lIns="91440" tIns="45720" rIns="91440" bIns="45720" rtlCol="0" anchor="b" anchorCtr="0">
            <a:normAutofit/>
          </a:bodyPr>
          <a:lstStyle/>
          <a:p>
            <a:pPr algn="ctr"/>
            <a:r>
              <a:rPr lang="en-US" sz="4400" b="1" kern="1200">
                <a:latin typeface="+mj-lt"/>
                <a:ea typeface="+mj-ea"/>
                <a:cs typeface="+mj-cs"/>
              </a:rPr>
              <a:t>Usability</a:t>
            </a:r>
          </a:p>
        </p:txBody>
      </p:sp>
      <p:pic>
        <p:nvPicPr>
          <p:cNvPr id="12" name="Picture 11" descr="usability.jpg">
            <a:extLst>
              <a:ext uri="{FF2B5EF4-FFF2-40B4-BE49-F238E27FC236}">
                <a16:creationId xmlns:a16="http://schemas.microsoft.com/office/drawing/2014/main" id="{F3D5DB45-C599-B247-975B-5381743E07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1" y="2164678"/>
            <a:ext cx="2286000" cy="3004918"/>
          </a:xfrm>
          <a:prstGeom prst="rect">
            <a:avLst/>
          </a:prstGeom>
        </p:spPr>
      </p:pic>
      <p:sp>
        <p:nvSpPr>
          <p:cNvPr id="8" name="Rectangle 7">
            <a:extLst>
              <a:ext uri="{FF2B5EF4-FFF2-40B4-BE49-F238E27FC236}">
                <a16:creationId xmlns:a16="http://schemas.microsoft.com/office/drawing/2014/main" id="{022ACB74-756D-734C-9FB4-5E170205441F}"/>
              </a:ext>
            </a:extLst>
          </p:cNvPr>
          <p:cNvSpPr/>
          <p:nvPr/>
        </p:nvSpPr>
        <p:spPr>
          <a:xfrm>
            <a:off x="4695686" y="2221114"/>
            <a:ext cx="3207418" cy="3127513"/>
          </a:xfrm>
          <a:prstGeom prst="rect">
            <a:avLst/>
          </a:prstGeom>
        </p:spPr>
        <p:txBody>
          <a:bodyPr vert="horz" lIns="91440" tIns="45720" rIns="91440" bIns="45720" rtlCol="0">
            <a:noAutofit/>
          </a:bodyPr>
          <a:lstStyle/>
          <a:p>
            <a:pPr>
              <a:lnSpc>
                <a:spcPct val="90000"/>
              </a:lnSpc>
              <a:spcBef>
                <a:spcPct val="20000"/>
              </a:spcBef>
              <a:defRPr/>
            </a:pPr>
            <a:r>
              <a:rPr lang="en-US" sz="2400" dirty="0">
                <a:solidFill>
                  <a:schemeClr val="bg1"/>
                </a:solidFill>
              </a:rPr>
              <a:t>“</a:t>
            </a:r>
            <a:r>
              <a:rPr lang="en-US" sz="2400">
                <a:solidFill>
                  <a:schemeClr val="bg1"/>
                </a:solidFill>
              </a:rPr>
              <a:t>After all, usability really just means that making sure that something works well: that a person … can use the thing - whether it's a Web site, a fighter jet, or a revolving door - for its intended purpose without getting hopelessly frustrated.” </a:t>
            </a:r>
          </a:p>
        </p:txBody>
      </p:sp>
      <p:pic>
        <p:nvPicPr>
          <p:cNvPr id="10" name="Picture 9">
            <a:extLst>
              <a:ext uri="{FF2B5EF4-FFF2-40B4-BE49-F238E27FC236}">
                <a16:creationId xmlns:a16="http://schemas.microsoft.com/office/drawing/2014/main" id="{C3403204-7906-CE49-B2BB-806195BC0F08}"/>
              </a:ext>
            </a:extLst>
          </p:cNvPr>
          <p:cNvPicPr>
            <a:picLocks noChangeAspect="1"/>
          </p:cNvPicPr>
          <p:nvPr/>
        </p:nvPicPr>
        <p:blipFill>
          <a:blip r:embed="rId3"/>
          <a:stretch>
            <a:fillRect/>
          </a:stretch>
        </p:blipFill>
        <p:spPr>
          <a:xfrm>
            <a:off x="9643635" y="3833133"/>
            <a:ext cx="1431036" cy="1828800"/>
          </a:xfrm>
          <a:prstGeom prst="rect">
            <a:avLst/>
          </a:prstGeom>
        </p:spPr>
      </p:pic>
      <p:pic>
        <p:nvPicPr>
          <p:cNvPr id="11" name="Grafik 7" descr="dontmakemethink.jpg">
            <a:extLst>
              <a:ext uri="{FF2B5EF4-FFF2-40B4-BE49-F238E27FC236}">
                <a16:creationId xmlns:a16="http://schemas.microsoft.com/office/drawing/2014/main" id="{0F8E93B1-250B-9743-B81E-A46A853AB798}"/>
              </a:ext>
            </a:extLst>
          </p:cNvPr>
          <p:cNvPicPr>
            <a:picLocks noChangeAspect="1"/>
          </p:cNvPicPr>
          <p:nvPr/>
        </p:nvPicPr>
        <p:blipFill>
          <a:blip r:embed="rId4"/>
          <a:stretch>
            <a:fillRect/>
          </a:stretch>
        </p:blipFill>
        <p:spPr>
          <a:xfrm>
            <a:off x="9643635" y="1515436"/>
            <a:ext cx="1425600" cy="1828800"/>
          </a:xfrm>
          <a:prstGeom prst="rect">
            <a:avLst/>
          </a:prstGeom>
        </p:spPr>
      </p:pic>
      <p:sp>
        <p:nvSpPr>
          <p:cNvPr id="3" name="Rectangle 2">
            <a:extLst>
              <a:ext uri="{FF2B5EF4-FFF2-40B4-BE49-F238E27FC236}">
                <a16:creationId xmlns:a16="http://schemas.microsoft.com/office/drawing/2014/main" id="{6C65D7CE-9C30-7D4F-8A59-BE87E9D0C92C}"/>
              </a:ext>
            </a:extLst>
          </p:cNvPr>
          <p:cNvSpPr/>
          <p:nvPr/>
        </p:nvSpPr>
        <p:spPr>
          <a:xfrm>
            <a:off x="4732246" y="6317373"/>
            <a:ext cx="6096000" cy="477054"/>
          </a:xfrm>
          <a:prstGeom prst="rect">
            <a:avLst/>
          </a:prstGeom>
        </p:spPr>
        <p:txBody>
          <a:bodyPr>
            <a:spAutoFit/>
          </a:bodyPr>
          <a:lstStyle/>
          <a:p>
            <a:pPr>
              <a:spcAft>
                <a:spcPts val="600"/>
              </a:spcAft>
            </a:pPr>
            <a:r>
              <a:rPr lang="en-US" sz="1000" dirty="0">
                <a:solidFill>
                  <a:schemeClr val="bg1"/>
                </a:solidFill>
              </a:rPr>
              <a:t>Steve Krug in “Don't make me  think!: </a:t>
            </a:r>
          </a:p>
          <a:p>
            <a:pPr>
              <a:spcAft>
                <a:spcPts val="600"/>
              </a:spcAft>
            </a:pPr>
            <a:r>
              <a:rPr lang="en-US" sz="1000" dirty="0">
                <a:solidFill>
                  <a:schemeClr val="bg1"/>
                </a:solidFill>
              </a:rPr>
              <a:t>A Common Sense Approach to Web Usability”, 2005</a:t>
            </a:r>
            <a:endParaRPr lang="en-US" sz="1000">
              <a:solidFill>
                <a:schemeClr val="bg1"/>
              </a:solidFill>
            </a:endParaRPr>
          </a:p>
        </p:txBody>
      </p:sp>
    </p:spTree>
    <p:extLst>
      <p:ext uri="{BB962C8B-B14F-4D97-AF65-F5344CB8AC3E}">
        <p14:creationId xmlns:p14="http://schemas.microsoft.com/office/powerpoint/2010/main" val="3755074753"/>
      </p:ext>
    </p:extLst>
  </p:cSld>
  <p:clrMapOvr>
    <a:masterClrMapping/>
  </p:clrMapOvr>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GCI-SGX3slidestemplate" id="{12662DAE-BC11-924A-A006-B0EEA643DACA}" vid="{0E31B541-1765-ED45-A314-93A05596610C}"/>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GCI-SGX3slidestemplate" id="{12662DAE-BC11-924A-A006-B0EEA643DACA}" vid="{F67A3B08-33A1-3646-890B-5DEFCEE680E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1_Custom Design</Template>
  <TotalTime>1223</TotalTime>
  <Words>820</Words>
  <Application>Microsoft Macintosh PowerPoint</Application>
  <PresentationFormat>Widescreen</PresentationFormat>
  <Paragraphs>166</Paragraphs>
  <Slides>22</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22</vt:i4>
      </vt:variant>
    </vt:vector>
  </HeadingPairs>
  <TitlesOfParts>
    <vt:vector size="32" baseType="lpstr">
      <vt:lpstr>Arial</vt:lpstr>
      <vt:lpstr>Calibri</vt:lpstr>
      <vt:lpstr>Calibri Light</vt:lpstr>
      <vt:lpstr>Gill Sans MT</vt:lpstr>
      <vt:lpstr>Impact</vt:lpstr>
      <vt:lpstr>Open Sans Light</vt:lpstr>
      <vt:lpstr>Wingdings</vt:lpstr>
      <vt:lpstr>1_Custom Design</vt:lpstr>
      <vt:lpstr>Custom Design</vt:lpstr>
      <vt:lpstr>Office Theme</vt:lpstr>
      <vt:lpstr>Science Gateways</vt:lpstr>
      <vt:lpstr>Research Computing</vt:lpstr>
      <vt:lpstr>Research Computing</vt:lpstr>
      <vt:lpstr>PowerPoint Presentation</vt:lpstr>
      <vt:lpstr>Research Computing</vt:lpstr>
      <vt:lpstr>Research Computing</vt:lpstr>
      <vt:lpstr>PowerPoint Presentation</vt:lpstr>
      <vt:lpstr>Science Gateways – Involved Concepts</vt:lpstr>
      <vt:lpstr>Usability</vt:lpstr>
      <vt:lpstr> Reproducibility Replicability</vt:lpstr>
      <vt:lpstr>Interoperability</vt:lpstr>
      <vt:lpstr>Sustainability</vt:lpstr>
      <vt:lpstr>FAIR</vt:lpstr>
      <vt:lpstr>FAIR for Research Software</vt:lpstr>
      <vt:lpstr>YOU ARE NOT ALONE!</vt:lpstr>
      <vt:lpstr>SGX3</vt:lpstr>
      <vt:lpstr>SGX3 and SGCI</vt:lpstr>
      <vt:lpstr>Conference</vt:lpstr>
      <vt:lpstr>SGX3 On The Road</vt:lpstr>
      <vt:lpstr>Sustainability Training</vt:lpstr>
      <vt:lpstr>Gateway Ambassadors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Community Engagement</dc:title>
  <dc:creator>Sandra Gesing</dc:creator>
  <cp:lastModifiedBy>Sandra Gesing</cp:lastModifiedBy>
  <cp:revision>22</cp:revision>
  <dcterms:created xsi:type="dcterms:W3CDTF">2023-02-08T14:06:06Z</dcterms:created>
  <dcterms:modified xsi:type="dcterms:W3CDTF">2023-08-17T14:11:17Z</dcterms:modified>
</cp:coreProperties>
</file>